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2"/>
  </p:notesMasterIdLst>
  <p:sldIdLst>
    <p:sldId id="335" r:id="rId2"/>
    <p:sldId id="349" r:id="rId3"/>
    <p:sldId id="422" r:id="rId4"/>
    <p:sldId id="364" r:id="rId5"/>
    <p:sldId id="365" r:id="rId6"/>
    <p:sldId id="415" r:id="rId7"/>
    <p:sldId id="384" r:id="rId8"/>
    <p:sldId id="414" r:id="rId9"/>
    <p:sldId id="380" r:id="rId10"/>
    <p:sldId id="423" r:id="rId11"/>
    <p:sldId id="375" r:id="rId12"/>
    <p:sldId id="385" r:id="rId13"/>
    <p:sldId id="424" r:id="rId14"/>
    <p:sldId id="389" r:id="rId15"/>
    <p:sldId id="425" r:id="rId16"/>
    <p:sldId id="426" r:id="rId17"/>
    <p:sldId id="427" r:id="rId18"/>
    <p:sldId id="378" r:id="rId19"/>
    <p:sldId id="428" r:id="rId20"/>
    <p:sldId id="429" r:id="rId21"/>
    <p:sldId id="430" r:id="rId22"/>
    <p:sldId id="431" r:id="rId23"/>
    <p:sldId id="433" r:id="rId24"/>
    <p:sldId id="432" r:id="rId25"/>
    <p:sldId id="434" r:id="rId26"/>
    <p:sldId id="435" r:id="rId27"/>
    <p:sldId id="398" r:id="rId28"/>
    <p:sldId id="397" r:id="rId29"/>
    <p:sldId id="394" r:id="rId30"/>
    <p:sldId id="402" r:id="rId31"/>
    <p:sldId id="392" r:id="rId32"/>
    <p:sldId id="450" r:id="rId33"/>
    <p:sldId id="403" r:id="rId34"/>
    <p:sldId id="401" r:id="rId35"/>
    <p:sldId id="408" r:id="rId36"/>
    <p:sldId id="404" r:id="rId37"/>
    <p:sldId id="405" r:id="rId38"/>
    <p:sldId id="406" r:id="rId39"/>
    <p:sldId id="410" r:id="rId40"/>
    <p:sldId id="436" r:id="rId41"/>
    <p:sldId id="437" r:id="rId42"/>
    <p:sldId id="438" r:id="rId43"/>
    <p:sldId id="366" r:id="rId44"/>
    <p:sldId id="367" r:id="rId45"/>
    <p:sldId id="368" r:id="rId46"/>
    <p:sldId id="439" r:id="rId47"/>
    <p:sldId id="440" r:id="rId48"/>
    <p:sldId id="441" r:id="rId49"/>
    <p:sldId id="442" r:id="rId50"/>
    <p:sldId id="443" r:id="rId51"/>
    <p:sldId id="444" r:id="rId52"/>
    <p:sldId id="445" r:id="rId53"/>
    <p:sldId id="446" r:id="rId54"/>
    <p:sldId id="448" r:id="rId55"/>
    <p:sldId id="449" r:id="rId56"/>
    <p:sldId id="416" r:id="rId57"/>
    <p:sldId id="419" r:id="rId58"/>
    <p:sldId id="420" r:id="rId59"/>
    <p:sldId id="421" r:id="rId60"/>
    <p:sldId id="363" r:id="rId61"/>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SimSun" panose="02010600030101010101" pitchFamily="2" charset="-122"/>
        <a:cs typeface="+mn-cs"/>
      </a:defRPr>
    </a:lvl9pPr>
  </p:defaultTextStyle>
  <p:extLst>
    <p:ext uri="{EFAFB233-063F-42B5-8137-9DF3F51BA10A}">
      <p15:sldGuideLst xmlns:p15="http://schemas.microsoft.com/office/powerpoint/2012/main">
        <p15:guide id="1" orient="horz" pos="2225">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90C3"/>
    <a:srgbClr val="094960"/>
    <a:srgbClr val="6CB9B3"/>
    <a:srgbClr val="D67D00"/>
    <a:srgbClr val="EBB200"/>
    <a:srgbClr val="C053A0"/>
    <a:srgbClr val="E7AE00"/>
    <a:srgbClr val="D17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22" autoAdjust="0"/>
    <p:restoredTop sz="95853"/>
  </p:normalViewPr>
  <p:slideViewPr>
    <p:cSldViewPr snapToGrid="0">
      <p:cViewPr varScale="1">
        <p:scale>
          <a:sx n="94" d="100"/>
          <a:sy n="94" d="100"/>
        </p:scale>
        <p:origin x="82" y="91"/>
      </p:cViewPr>
      <p:guideLst>
        <p:guide orient="horz" pos="2225"/>
        <p:guide pos="3840"/>
      </p:guideLst>
    </p:cSldViewPr>
  </p:slideViewPr>
  <p:notesTextViewPr>
    <p:cViewPr>
      <p:scale>
        <a:sx n="1" d="1"/>
        <a:sy n="1" d="1"/>
      </p:scale>
      <p:origin x="0" y="0"/>
    </p:cViewPr>
  </p:notesTextViewPr>
  <p:sorterViewPr>
    <p:cViewPr>
      <p:scale>
        <a:sx n="125" d="100"/>
        <a:sy n="125" d="100"/>
      </p:scale>
      <p:origin x="0" y="-263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1B1106-D315-450F-89EF-4AC380C72D6F}" type="datetimeFigureOut">
              <a:rPr lang="zh-CN" altLang="en-US" smtClean="0"/>
              <a:pPr/>
              <a:t>2020/6/16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77109F-DFC2-48F8-B2ED-1186A73B1E71}" type="slidenum">
              <a:rPr lang="zh-CN" altLang="en-US" smtClean="0"/>
              <a:pPr/>
              <a:t>‹#›</a:t>
            </a:fld>
            <a:endParaRPr lang="zh-CN" altLang="en-US"/>
          </a:p>
        </p:txBody>
      </p:sp>
    </p:spTree>
    <p:extLst>
      <p:ext uri="{BB962C8B-B14F-4D97-AF65-F5344CB8AC3E}">
        <p14:creationId xmlns:p14="http://schemas.microsoft.com/office/powerpoint/2010/main" val="1004905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5122"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5123"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5883986D-431A-41D5-9FAF-37D373415C0B}" type="slidenum">
              <a:rPr altLang="en-US" smtClean="0"/>
              <a:pPr/>
              <a:t>1</a:t>
            </a:fld>
            <a:endParaRPr lang="zh-CN" altLang="en-US"/>
          </a:p>
        </p:txBody>
      </p:sp>
    </p:spTree>
    <p:extLst>
      <p:ext uri="{BB962C8B-B14F-4D97-AF65-F5344CB8AC3E}">
        <p14:creationId xmlns:p14="http://schemas.microsoft.com/office/powerpoint/2010/main" val="1197585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10</a:t>
            </a:fld>
            <a:endParaRPr lang="zh-CN" altLang="en-US"/>
          </a:p>
        </p:txBody>
      </p:sp>
    </p:spTree>
    <p:extLst>
      <p:ext uri="{BB962C8B-B14F-4D97-AF65-F5344CB8AC3E}">
        <p14:creationId xmlns:p14="http://schemas.microsoft.com/office/powerpoint/2010/main" val="1157881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D77109F-DFC2-48F8-B2ED-1186A73B1E71}" type="slidenum">
              <a:rPr lang="zh-CN" altLang="en-US" smtClean="0"/>
              <a:pPr/>
              <a:t>18</a:t>
            </a:fld>
            <a:endParaRPr lang="zh-CN" altLang="en-US"/>
          </a:p>
        </p:txBody>
      </p:sp>
    </p:spTree>
    <p:extLst>
      <p:ext uri="{BB962C8B-B14F-4D97-AF65-F5344CB8AC3E}">
        <p14:creationId xmlns:p14="http://schemas.microsoft.com/office/powerpoint/2010/main" val="725487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40</a:t>
            </a:fld>
            <a:endParaRPr lang="zh-CN" altLang="en-US"/>
          </a:p>
        </p:txBody>
      </p:sp>
    </p:spTree>
    <p:extLst>
      <p:ext uri="{BB962C8B-B14F-4D97-AF65-F5344CB8AC3E}">
        <p14:creationId xmlns:p14="http://schemas.microsoft.com/office/powerpoint/2010/main" val="1746135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41</a:t>
            </a:fld>
            <a:endParaRPr lang="zh-CN" altLang="en-US"/>
          </a:p>
        </p:txBody>
      </p:sp>
    </p:spTree>
    <p:extLst>
      <p:ext uri="{BB962C8B-B14F-4D97-AF65-F5344CB8AC3E}">
        <p14:creationId xmlns:p14="http://schemas.microsoft.com/office/powerpoint/2010/main" val="21696451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42</a:t>
            </a:fld>
            <a:endParaRPr lang="zh-CN" altLang="en-US"/>
          </a:p>
        </p:txBody>
      </p:sp>
    </p:spTree>
    <p:extLst>
      <p:ext uri="{BB962C8B-B14F-4D97-AF65-F5344CB8AC3E}">
        <p14:creationId xmlns:p14="http://schemas.microsoft.com/office/powerpoint/2010/main" val="446717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43</a:t>
            </a:fld>
            <a:endParaRPr lang="zh-CN" altLang="en-US"/>
          </a:p>
        </p:txBody>
      </p:sp>
    </p:spTree>
    <p:extLst>
      <p:ext uri="{BB962C8B-B14F-4D97-AF65-F5344CB8AC3E}">
        <p14:creationId xmlns:p14="http://schemas.microsoft.com/office/powerpoint/2010/main" val="11048261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44</a:t>
            </a:fld>
            <a:endParaRPr lang="zh-CN" altLang="en-US"/>
          </a:p>
        </p:txBody>
      </p:sp>
    </p:spTree>
    <p:extLst>
      <p:ext uri="{BB962C8B-B14F-4D97-AF65-F5344CB8AC3E}">
        <p14:creationId xmlns:p14="http://schemas.microsoft.com/office/powerpoint/2010/main" val="1481058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45</a:t>
            </a:fld>
            <a:endParaRPr lang="zh-CN" altLang="en-US"/>
          </a:p>
        </p:txBody>
      </p:sp>
    </p:spTree>
    <p:extLst>
      <p:ext uri="{BB962C8B-B14F-4D97-AF65-F5344CB8AC3E}">
        <p14:creationId xmlns:p14="http://schemas.microsoft.com/office/powerpoint/2010/main" val="3254118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46</a:t>
            </a:fld>
            <a:endParaRPr lang="zh-CN" altLang="en-US"/>
          </a:p>
        </p:txBody>
      </p:sp>
    </p:spTree>
    <p:extLst>
      <p:ext uri="{BB962C8B-B14F-4D97-AF65-F5344CB8AC3E}">
        <p14:creationId xmlns:p14="http://schemas.microsoft.com/office/powerpoint/2010/main" val="787492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47</a:t>
            </a:fld>
            <a:endParaRPr lang="zh-CN" altLang="en-US"/>
          </a:p>
        </p:txBody>
      </p:sp>
    </p:spTree>
    <p:extLst>
      <p:ext uri="{BB962C8B-B14F-4D97-AF65-F5344CB8AC3E}">
        <p14:creationId xmlns:p14="http://schemas.microsoft.com/office/powerpoint/2010/main" val="2885864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2</a:t>
            </a:fld>
            <a:endParaRPr lang="zh-CN" altLang="en-US"/>
          </a:p>
        </p:txBody>
      </p:sp>
    </p:spTree>
    <p:extLst>
      <p:ext uri="{BB962C8B-B14F-4D97-AF65-F5344CB8AC3E}">
        <p14:creationId xmlns:p14="http://schemas.microsoft.com/office/powerpoint/2010/main" val="41053158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48</a:t>
            </a:fld>
            <a:endParaRPr lang="zh-CN" altLang="en-US"/>
          </a:p>
        </p:txBody>
      </p:sp>
    </p:spTree>
    <p:extLst>
      <p:ext uri="{BB962C8B-B14F-4D97-AF65-F5344CB8AC3E}">
        <p14:creationId xmlns:p14="http://schemas.microsoft.com/office/powerpoint/2010/main" val="959793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49</a:t>
            </a:fld>
            <a:endParaRPr lang="zh-CN" altLang="en-US"/>
          </a:p>
        </p:txBody>
      </p:sp>
    </p:spTree>
    <p:extLst>
      <p:ext uri="{BB962C8B-B14F-4D97-AF65-F5344CB8AC3E}">
        <p14:creationId xmlns:p14="http://schemas.microsoft.com/office/powerpoint/2010/main" val="1556763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50</a:t>
            </a:fld>
            <a:endParaRPr lang="zh-CN" altLang="en-US"/>
          </a:p>
        </p:txBody>
      </p:sp>
    </p:spTree>
    <p:extLst>
      <p:ext uri="{BB962C8B-B14F-4D97-AF65-F5344CB8AC3E}">
        <p14:creationId xmlns:p14="http://schemas.microsoft.com/office/powerpoint/2010/main" val="3474869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51</a:t>
            </a:fld>
            <a:endParaRPr lang="zh-CN" altLang="en-US"/>
          </a:p>
        </p:txBody>
      </p:sp>
    </p:spTree>
    <p:extLst>
      <p:ext uri="{BB962C8B-B14F-4D97-AF65-F5344CB8AC3E}">
        <p14:creationId xmlns:p14="http://schemas.microsoft.com/office/powerpoint/2010/main" val="28657769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52</a:t>
            </a:fld>
            <a:endParaRPr lang="zh-CN" altLang="en-US"/>
          </a:p>
        </p:txBody>
      </p:sp>
    </p:spTree>
    <p:extLst>
      <p:ext uri="{BB962C8B-B14F-4D97-AF65-F5344CB8AC3E}">
        <p14:creationId xmlns:p14="http://schemas.microsoft.com/office/powerpoint/2010/main" val="982578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53</a:t>
            </a:fld>
            <a:endParaRPr lang="zh-CN" altLang="en-US"/>
          </a:p>
        </p:txBody>
      </p:sp>
    </p:spTree>
    <p:extLst>
      <p:ext uri="{BB962C8B-B14F-4D97-AF65-F5344CB8AC3E}">
        <p14:creationId xmlns:p14="http://schemas.microsoft.com/office/powerpoint/2010/main" val="32281691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54</a:t>
            </a:fld>
            <a:endParaRPr lang="zh-CN" altLang="en-US"/>
          </a:p>
        </p:txBody>
      </p:sp>
    </p:spTree>
    <p:extLst>
      <p:ext uri="{BB962C8B-B14F-4D97-AF65-F5344CB8AC3E}">
        <p14:creationId xmlns:p14="http://schemas.microsoft.com/office/powerpoint/2010/main" val="87355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55</a:t>
            </a:fld>
            <a:endParaRPr lang="zh-CN" altLang="en-US"/>
          </a:p>
        </p:txBody>
      </p:sp>
    </p:spTree>
    <p:extLst>
      <p:ext uri="{BB962C8B-B14F-4D97-AF65-F5344CB8AC3E}">
        <p14:creationId xmlns:p14="http://schemas.microsoft.com/office/powerpoint/2010/main" val="18877283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56</a:t>
            </a:fld>
            <a:endParaRPr lang="zh-CN" altLang="en-US"/>
          </a:p>
        </p:txBody>
      </p:sp>
    </p:spTree>
    <p:extLst>
      <p:ext uri="{BB962C8B-B14F-4D97-AF65-F5344CB8AC3E}">
        <p14:creationId xmlns:p14="http://schemas.microsoft.com/office/powerpoint/2010/main" val="42719843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57</a:t>
            </a:fld>
            <a:endParaRPr lang="zh-CN" altLang="en-US"/>
          </a:p>
        </p:txBody>
      </p:sp>
    </p:spTree>
    <p:extLst>
      <p:ext uri="{BB962C8B-B14F-4D97-AF65-F5344CB8AC3E}">
        <p14:creationId xmlns:p14="http://schemas.microsoft.com/office/powerpoint/2010/main" val="42719843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3</a:t>
            </a:fld>
            <a:endParaRPr lang="zh-CN" altLang="en-US"/>
          </a:p>
        </p:txBody>
      </p:sp>
    </p:spTree>
    <p:extLst>
      <p:ext uri="{BB962C8B-B14F-4D97-AF65-F5344CB8AC3E}">
        <p14:creationId xmlns:p14="http://schemas.microsoft.com/office/powerpoint/2010/main" val="17461350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58</a:t>
            </a:fld>
            <a:endParaRPr lang="zh-CN" altLang="en-US"/>
          </a:p>
        </p:txBody>
      </p:sp>
    </p:spTree>
    <p:extLst>
      <p:ext uri="{BB962C8B-B14F-4D97-AF65-F5344CB8AC3E}">
        <p14:creationId xmlns:p14="http://schemas.microsoft.com/office/powerpoint/2010/main" val="4271984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59</a:t>
            </a:fld>
            <a:endParaRPr lang="zh-CN" altLang="en-US"/>
          </a:p>
        </p:txBody>
      </p:sp>
    </p:spTree>
    <p:extLst>
      <p:ext uri="{BB962C8B-B14F-4D97-AF65-F5344CB8AC3E}">
        <p14:creationId xmlns:p14="http://schemas.microsoft.com/office/powerpoint/2010/main" val="4271984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60</a:t>
            </a:fld>
            <a:endParaRPr lang="zh-CN" altLang="en-US"/>
          </a:p>
        </p:txBody>
      </p:sp>
    </p:spTree>
    <p:extLst>
      <p:ext uri="{BB962C8B-B14F-4D97-AF65-F5344CB8AC3E}">
        <p14:creationId xmlns:p14="http://schemas.microsoft.com/office/powerpoint/2010/main" val="1746135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4</a:t>
            </a:fld>
            <a:endParaRPr lang="zh-CN" altLang="en-US"/>
          </a:p>
        </p:txBody>
      </p:sp>
    </p:spTree>
    <p:extLst>
      <p:ext uri="{BB962C8B-B14F-4D97-AF65-F5344CB8AC3E}">
        <p14:creationId xmlns:p14="http://schemas.microsoft.com/office/powerpoint/2010/main" val="67821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5</a:t>
            </a:fld>
            <a:endParaRPr lang="zh-CN" altLang="en-US"/>
          </a:p>
        </p:txBody>
      </p:sp>
    </p:spTree>
    <p:extLst>
      <p:ext uri="{BB962C8B-B14F-4D97-AF65-F5344CB8AC3E}">
        <p14:creationId xmlns:p14="http://schemas.microsoft.com/office/powerpoint/2010/main" val="391443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6</a:t>
            </a:fld>
            <a:endParaRPr lang="zh-CN" altLang="en-US"/>
          </a:p>
        </p:txBody>
      </p:sp>
    </p:spTree>
    <p:extLst>
      <p:ext uri="{BB962C8B-B14F-4D97-AF65-F5344CB8AC3E}">
        <p14:creationId xmlns:p14="http://schemas.microsoft.com/office/powerpoint/2010/main" val="4271984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7</a:t>
            </a:fld>
            <a:endParaRPr lang="zh-CN" altLang="en-US"/>
          </a:p>
        </p:txBody>
      </p:sp>
    </p:spTree>
    <p:extLst>
      <p:ext uri="{BB962C8B-B14F-4D97-AF65-F5344CB8AC3E}">
        <p14:creationId xmlns:p14="http://schemas.microsoft.com/office/powerpoint/2010/main" val="4271984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8</a:t>
            </a:fld>
            <a:endParaRPr lang="zh-CN" altLang="en-US"/>
          </a:p>
        </p:txBody>
      </p:sp>
    </p:spTree>
    <p:extLst>
      <p:ext uri="{BB962C8B-B14F-4D97-AF65-F5344CB8AC3E}">
        <p14:creationId xmlns:p14="http://schemas.microsoft.com/office/powerpoint/2010/main" val="4271984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717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7171" name="灯片编号占位符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fld id="{F61732BA-EE84-4D4C-958D-4F8092BA382D}" type="slidenum">
              <a:rPr altLang="en-US" smtClean="0"/>
              <a:pPr/>
              <a:t>9</a:t>
            </a:fld>
            <a:endParaRPr lang="zh-CN" altLang="en-US"/>
          </a:p>
        </p:txBody>
      </p:sp>
    </p:spTree>
    <p:extLst>
      <p:ext uri="{BB962C8B-B14F-4D97-AF65-F5344CB8AC3E}">
        <p14:creationId xmlns:p14="http://schemas.microsoft.com/office/powerpoint/2010/main" val="37887421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D603B722-882B-4F81-B66B-3DC53DE7CBF7}" type="datetimeFigureOut">
              <a:rPr lang="zh-CN" altLang="en-US"/>
              <a:pPr>
                <a:defRPr/>
              </a:pPr>
              <a:t>2020/6/16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97E1E20-F450-4466-9B23-40347266E809}"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181ECE25-30E4-4F41-9A01-88DEC6CBB927}" type="datetimeFigureOut">
              <a:rPr lang="zh-CN" altLang="en-US"/>
              <a:pPr>
                <a:defRPr/>
              </a:pPr>
              <a:t>2020/6/16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023653C-F55C-4821-BC75-92AA736FFC5F}"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0F851951-F682-4279-B6A5-B6ECC6AA397E}" type="datetimeFigureOut">
              <a:rPr lang="zh-CN" altLang="en-US"/>
              <a:pPr>
                <a:defRPr/>
              </a:pPr>
              <a:t>2020/6/16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BC760A9-CC19-484B-AA29-974B3CCF14E0}"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6B1F54DE-E28B-4F0E-8925-AB470C875BFF}" type="datetimeFigureOut">
              <a:rPr lang="zh-CN" altLang="en-US"/>
              <a:pPr>
                <a:defRPr/>
              </a:pPr>
              <a:t>2020/6/16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5E43398-6DCD-484C-9819-A07B4BDC7A4D}"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0C6955BE-BF06-424A-A331-2607D74C91DE}" type="datetimeFigureOut">
              <a:rPr lang="zh-CN" altLang="en-US"/>
              <a:pPr>
                <a:defRPr/>
              </a:pPr>
              <a:t>2020/6/16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C994AC48-AD77-4657-AE03-6A9991CCEDDF}"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351186EF-9D79-4509-BB19-77B962A502DD}" type="datetimeFigureOut">
              <a:rPr lang="zh-CN" altLang="en-US"/>
              <a:pPr>
                <a:defRPr/>
              </a:pPr>
              <a:t>2020/6/16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40DB672-202C-4184-AB5C-9C8D037A82CF}"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4B514B73-0C82-420C-9DA5-9D3BCB965001}" type="datetimeFigureOut">
              <a:rPr lang="zh-CN" altLang="en-US"/>
              <a:pPr>
                <a:defRPr/>
              </a:pPr>
              <a:t>2020/6/16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C3DFF5DE-313C-489A-B4BE-67747C90767A}"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9DF32C0B-ECA8-4936-98B7-F3D15A688B8A}" type="datetimeFigureOut">
              <a:rPr lang="zh-CN" altLang="en-US"/>
              <a:pPr>
                <a:defRPr/>
              </a:pPr>
              <a:t>2020/6/16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C0618F9A-86B9-40E3-8CAB-A8F236124A67}"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AE4B19E-D204-4973-BEA6-40D9369F3DBF}" type="datetimeFigureOut">
              <a:rPr lang="zh-CN" altLang="en-US"/>
              <a:pPr>
                <a:defRPr/>
              </a:pPr>
              <a:t>2020/6/16</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FD694863-60EC-4C47-B3C2-4BC30AF1FD47}"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E275F62-40C2-427E-9493-37C873ED9A81}" type="datetimeFigureOut">
              <a:rPr lang="zh-CN" altLang="en-US"/>
              <a:pPr>
                <a:defRPr/>
              </a:pPr>
              <a:t>2020/6/16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4ED3F4A7-6724-46E1-BE65-8990C24D01D5}"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6F4E3CD-5733-4B25-A4D9-92162829167F}" type="datetimeFigureOut">
              <a:rPr lang="zh-CN" altLang="en-US"/>
              <a:pPr>
                <a:defRPr/>
              </a:pPr>
              <a:t>2020/6/16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FBB3005-9A84-443F-8036-A7062A837D20}" type="slidenum">
              <a:rPr lang="zh-CN" altLang="en-US"/>
              <a:pPr/>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smtClean="0">
                <a:solidFill>
                  <a:schemeClr val="tx1">
                    <a:tint val="75000"/>
                  </a:schemeClr>
                </a:solidFill>
                <a:latin typeface="+mn-lt"/>
                <a:ea typeface="+mn-ea"/>
              </a:defRPr>
            </a:lvl1pPr>
          </a:lstStyle>
          <a:p>
            <a:pPr>
              <a:defRPr/>
            </a:pPr>
            <a:fld id="{76FEA533-1123-490A-89B9-2ABE7FEBC918}" type="datetimeFigureOut">
              <a:rPr lang="zh-CN" altLang="en-US"/>
              <a:pPr>
                <a:defRPr/>
              </a:pPr>
              <a:t>2020/6/16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8C054A0E-2429-48C3-AB4D-3133D3527E24}"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slow">
        <p15:prstTrans prst="drape"/>
      </p:transition>
    </mc:Choice>
    <mc:Fallback xmlns="">
      <p:transition spd="slow">
        <p:fade/>
      </p:transition>
    </mc:Fallback>
  </mc:AlternateConten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file:////var/folders/b0/0jjzmp_x28v7jvmvl8gqt33w0000gn/T/com.microsoft.Powerpoint/converted_emf.em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4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emf"/></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9.jpg"/></Relationships>
</file>

<file path=ppt/slides/_rels/slide4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42152"/>
            <a:ext cx="12192000" cy="3384550"/>
          </a:xfrm>
          <a:prstGeom prst="rect">
            <a:avLst/>
          </a:prstGeom>
          <a:gradFill flip="none" rotWithShape="1">
            <a:gsLst>
              <a:gs pos="0">
                <a:schemeClr val="accent1">
                  <a:shade val="30000"/>
                  <a:satMod val="115000"/>
                  <a:lumMod val="90000"/>
                </a:schemeClr>
              </a:gs>
              <a:gs pos="50000">
                <a:schemeClr val="accent1">
                  <a:lumMod val="50000"/>
                  <a:shade val="67500"/>
                  <a:satMod val="115000"/>
                </a:schemeClr>
              </a:gs>
              <a:gs pos="100000">
                <a:schemeClr val="accent1">
                  <a:lumMod val="50000"/>
                  <a:shade val="100000"/>
                  <a:satMod val="115000"/>
                </a:schemeClr>
              </a:gs>
            </a:gsLst>
            <a:lin ang="5400000" scaled="0"/>
            <a:tileRect/>
          </a:gradFill>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buFontTx/>
              <a:buNone/>
              <a:defRPr/>
            </a:pPr>
            <a:endParaRPr lang="zh-CN" altLang="en-US" dirty="0"/>
          </a:p>
        </p:txBody>
      </p:sp>
      <p:sp>
        <p:nvSpPr>
          <p:cNvPr id="4098" name="标题 1"/>
          <p:cNvSpPr>
            <a:spLocks noGrp="1"/>
          </p:cNvSpPr>
          <p:nvPr>
            <p:ph type="ctrTitle"/>
          </p:nvPr>
        </p:nvSpPr>
        <p:spPr>
          <a:xfrm>
            <a:off x="958850" y="3695128"/>
            <a:ext cx="10274300" cy="926289"/>
          </a:xfrm>
        </p:spPr>
        <p:txBody>
          <a:bodyPr/>
          <a:lstStyle/>
          <a:p>
            <a:pPr eaLnBrk="1" hangingPunct="1">
              <a:lnSpc>
                <a:spcPts val="7500"/>
              </a:lnSpc>
            </a:pPr>
            <a:r>
              <a:rPr lang="zh-CN" altLang="en-US" sz="4400" dirty="0">
                <a:solidFill>
                  <a:schemeClr val="bg1"/>
                </a:solidFill>
                <a:latin typeface="SimHei" panose="02010609060101010101" pitchFamily="49" charset="-122"/>
                <a:ea typeface="SimHei" panose="02010609060101010101" pitchFamily="49" charset="-122"/>
                <a:cs typeface="Aparajita" panose="020B0604020202020204" pitchFamily="34" charset="0"/>
                <a:sym typeface="Microsoft YaHei" panose="020B0503020204020204" pitchFamily="34" charset="-122"/>
              </a:rPr>
              <a:t>应用软件开发实践答辩</a:t>
            </a:r>
            <a:br>
              <a:rPr lang="en-US" altLang="zh-CN" sz="4400" dirty="0">
                <a:solidFill>
                  <a:schemeClr val="bg1"/>
                </a:solidFill>
                <a:latin typeface="SimHei" panose="02010609060101010101" pitchFamily="49" charset="-122"/>
                <a:ea typeface="SimHei" panose="02010609060101010101" pitchFamily="49" charset="-122"/>
                <a:cs typeface="Aparajita" panose="020B0604020202020204" pitchFamily="34" charset="0"/>
                <a:sym typeface="Microsoft YaHei" panose="020B0503020204020204" pitchFamily="34" charset="-122"/>
              </a:rPr>
            </a:br>
            <a:r>
              <a:rPr lang="zh-CN" altLang="en-US" sz="4000" dirty="0">
                <a:solidFill>
                  <a:schemeClr val="bg1"/>
                </a:solidFill>
                <a:latin typeface="SimHei" panose="02010609060101010101" pitchFamily="49" charset="-122"/>
                <a:ea typeface="SimHei" panose="02010609060101010101" pitchFamily="49" charset="-122"/>
              </a:rPr>
              <a:t>基于计算机视觉的交通场景智能应用设计</a:t>
            </a:r>
            <a:r>
              <a:rPr lang="zh-CN" altLang="en-US" sz="4400" dirty="0">
                <a:solidFill>
                  <a:schemeClr val="bg1"/>
                </a:solidFill>
                <a:latin typeface="SimHei" panose="02010609060101010101" pitchFamily="49" charset="-122"/>
                <a:ea typeface="SimHei" panose="02010609060101010101" pitchFamily="49" charset="-122"/>
              </a:rPr>
              <a:t> </a:t>
            </a:r>
            <a:endParaRPr lang="zh-CN" altLang="en-US" sz="4400" dirty="0">
              <a:solidFill>
                <a:schemeClr val="bg1"/>
              </a:solidFill>
              <a:latin typeface="SimHei" panose="02010609060101010101" pitchFamily="49" charset="-122"/>
              <a:ea typeface="SimHei" panose="02010609060101010101" pitchFamily="49" charset="-122"/>
              <a:cs typeface="Aparajita" panose="020B0604020202020204" pitchFamily="34" charset="0"/>
              <a:sym typeface="Microsoft YaHei" panose="020B0503020204020204" pitchFamily="34" charset="-122"/>
            </a:endParaRPr>
          </a:p>
        </p:txBody>
      </p:sp>
      <p:pic>
        <p:nvPicPr>
          <p:cNvPr id="3" name="图片 2">
            <a:extLst>
              <a:ext uri="{FF2B5EF4-FFF2-40B4-BE49-F238E27FC236}">
                <a16:creationId xmlns:a16="http://schemas.microsoft.com/office/drawing/2014/main" id="{16CE9FE4-6B32-014F-8783-2C2228CA9E96}"/>
              </a:ext>
            </a:extLst>
          </p:cNvPr>
          <p:cNvPicPr>
            <a:picLocks noChangeAspect="1"/>
          </p:cNvPicPr>
          <p:nvPr/>
        </p:nvPicPr>
        <p:blipFill>
          <a:blip r:link="rId3"/>
          <a:stretch>
            <a:fillRect/>
          </a:stretch>
        </p:blipFill>
        <p:spPr>
          <a:xfrm>
            <a:off x="1270000" y="1270000"/>
            <a:ext cx="63500" cy="76200"/>
          </a:xfrm>
          <a:prstGeom prst="rect">
            <a:avLst/>
          </a:prstGeom>
        </p:spPr>
      </p:pic>
      <p:sp>
        <p:nvSpPr>
          <p:cNvPr id="5" name="矩形 4">
            <a:extLst>
              <a:ext uri="{FF2B5EF4-FFF2-40B4-BE49-F238E27FC236}">
                <a16:creationId xmlns:a16="http://schemas.microsoft.com/office/drawing/2014/main" id="{5931224F-9E00-D04B-A4C8-CB6A760582FE}"/>
              </a:ext>
            </a:extLst>
          </p:cNvPr>
          <p:cNvSpPr/>
          <p:nvPr/>
        </p:nvSpPr>
        <p:spPr>
          <a:xfrm>
            <a:off x="8417207" y="4854128"/>
            <a:ext cx="2249334" cy="1015663"/>
          </a:xfrm>
          <a:prstGeom prst="rect">
            <a:avLst/>
          </a:prstGeom>
        </p:spPr>
        <p:txBody>
          <a:bodyPr wrap="none">
            <a:spAutoFit/>
          </a:bodyPr>
          <a:lstStyle/>
          <a:p>
            <a:r>
              <a:rPr lang="zh-CN" altLang="en-US" sz="2000" b="1" dirty="0">
                <a:latin typeface="黑体" panose="02010609060101010101" pitchFamily="49" charset="-122"/>
                <a:ea typeface="黑体" panose="02010609060101010101" pitchFamily="49" charset="-122"/>
              </a:rPr>
              <a:t>答辩人：郭子杨</a:t>
            </a:r>
            <a:endParaRPr lang="en-US" altLang="zh-CN" sz="2000" b="1" dirty="0">
              <a:latin typeface="黑体" panose="02010609060101010101" pitchFamily="49" charset="-122"/>
              <a:ea typeface="黑体" panose="02010609060101010101" pitchFamily="49" charset="-122"/>
            </a:endParaRPr>
          </a:p>
          <a:p>
            <a:r>
              <a:rPr lang="zh-CN" altLang="en-US" sz="2000" b="1" dirty="0">
                <a:latin typeface="黑体" panose="02010609060101010101" pitchFamily="49" charset="-122"/>
                <a:ea typeface="黑体" panose="02010609060101010101" pitchFamily="49" charset="-122"/>
              </a:rPr>
              <a:t>指导老师：张艳梅</a:t>
            </a:r>
            <a:endParaRPr lang="en-US" altLang="zh-CN" sz="2000" b="1" dirty="0">
              <a:latin typeface="黑体" panose="02010609060101010101" pitchFamily="49" charset="-122"/>
              <a:ea typeface="黑体" panose="02010609060101010101" pitchFamily="49" charset="-122"/>
            </a:endParaRPr>
          </a:p>
          <a:p>
            <a:endParaRPr lang="zh-CN" altLang="en-US" sz="2000" dirty="0">
              <a:effectLst/>
              <a:latin typeface="Helvetica Neue" panose="02000503000000020004" pitchFamily="2" charset="0"/>
            </a:endParaRPr>
          </a:p>
        </p:txBody>
      </p:sp>
      <p:pic>
        <p:nvPicPr>
          <p:cNvPr id="6" name="图片 5">
            <a:extLst>
              <a:ext uri="{FF2B5EF4-FFF2-40B4-BE49-F238E27FC236}">
                <a16:creationId xmlns:a16="http://schemas.microsoft.com/office/drawing/2014/main" id="{A2E40007-CC94-214A-A4E3-45C600DE020D}"/>
              </a:ext>
            </a:extLst>
          </p:cNvPr>
          <p:cNvPicPr>
            <a:picLocks noChangeAspect="1"/>
          </p:cNvPicPr>
          <p:nvPr/>
        </p:nvPicPr>
        <p:blipFill>
          <a:blip r:link="rId3"/>
          <a:stretch>
            <a:fillRect/>
          </a:stretch>
        </p:blipFill>
        <p:spPr>
          <a:xfrm>
            <a:off x="1270000" y="1270000"/>
            <a:ext cx="63500" cy="76200"/>
          </a:xfrm>
          <a:prstGeom prst="rect">
            <a:avLst/>
          </a:prstGeom>
        </p:spPr>
      </p:pic>
      <p:pic>
        <p:nvPicPr>
          <p:cNvPr id="7" name="图片 7">
            <a:extLst>
              <a:ext uri="{FF2B5EF4-FFF2-40B4-BE49-F238E27FC236}">
                <a16:creationId xmlns:a16="http://schemas.microsoft.com/office/drawing/2014/main" id="{6E110F00-62C8-9C4B-BB7E-3D31004420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671999" y="1394107"/>
            <a:ext cx="1372576" cy="137257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0F3B4822-01BB-C341-AB90-344F1B9738D2}"/>
              </a:ext>
            </a:extLst>
          </p:cNvPr>
          <p:cNvPicPr>
            <a:picLocks noChangeAspect="1"/>
          </p:cNvPicPr>
          <p:nvPr/>
        </p:nvPicPr>
        <p:blipFill>
          <a:blip r:link="rId3"/>
          <a:stretch>
            <a:fillRect/>
          </a:stretch>
        </p:blipFill>
        <p:spPr>
          <a:xfrm>
            <a:off x="1270000" y="1270000"/>
            <a:ext cx="63500" cy="76200"/>
          </a:xfrm>
          <a:prstGeom prst="rect">
            <a:avLst/>
          </a:prstGeom>
        </p:spPr>
      </p:pic>
    </p:spTree>
    <p:extLst>
      <p:ext uri="{BB962C8B-B14F-4D97-AF65-F5344CB8AC3E}">
        <p14:creationId xmlns:p14="http://schemas.microsoft.com/office/powerpoint/2010/main" val="1039122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3063"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二 需求分析</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49C0439A-6DC2-6440-96CB-D36CEA02DA4E}"/>
              </a:ext>
            </a:extLst>
          </p:cNvPr>
          <p:cNvSpPr>
            <a:spLocks noChangeArrowheads="1"/>
          </p:cNvSpPr>
          <p:nvPr/>
        </p:nvSpPr>
        <p:spPr bwMode="auto">
          <a:xfrm>
            <a:off x="1536192" y="2662348"/>
            <a:ext cx="66954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r>
              <a:rPr kumimoji="0" lang="zh-CN" altLang="zh-CN" sz="1800" b="0" i="0" u="none" strike="noStrike" cap="none" normalizeH="0" baseline="0" dirty="0">
                <a:ln>
                  <a:noFill/>
                </a:ln>
                <a:solidFill>
                  <a:schemeClr val="tx1"/>
                </a:solidFill>
                <a:effectLst/>
                <a:latin typeface="Arial" panose="020B0604020202020204" pitchFamily="34" charset="0"/>
              </a:rPr>
              <a:t> </a:t>
            </a:r>
          </a:p>
        </p:txBody>
      </p:sp>
      <p:sp>
        <p:nvSpPr>
          <p:cNvPr id="3" name="矩形 2">
            <a:extLst>
              <a:ext uri="{FF2B5EF4-FFF2-40B4-BE49-F238E27FC236}">
                <a16:creationId xmlns:a16="http://schemas.microsoft.com/office/drawing/2014/main" id="{18FAD005-E217-5249-AAF4-2674E86D5640}"/>
              </a:ext>
            </a:extLst>
          </p:cNvPr>
          <p:cNvSpPr/>
          <p:nvPr/>
        </p:nvSpPr>
        <p:spPr>
          <a:xfrm>
            <a:off x="967741" y="1125295"/>
            <a:ext cx="9761220" cy="4893647"/>
          </a:xfrm>
          <a:prstGeom prst="rect">
            <a:avLst/>
          </a:prstGeom>
        </p:spPr>
        <p:txBody>
          <a:bodyPr wrap="square">
            <a:spAutoFit/>
          </a:bodyPr>
          <a:lstStyle/>
          <a:p>
            <a:r>
              <a:rPr lang="zh-CN" altLang="en-US" sz="2400" dirty="0">
                <a:latin typeface="SimHei" panose="02010609060101010101" pitchFamily="49" charset="-122"/>
                <a:ea typeface="SimHei" panose="02010609060101010101" pitchFamily="49" charset="-122"/>
              </a:rPr>
              <a:t>通过组内多次的分析讨论并结合软件杯题目要求，我们总结了如下需求</a:t>
            </a:r>
            <a:endParaRPr lang="en-US" altLang="zh-CN"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功能需求：</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①对交通场景的目标检测，实现对行人、机动车的目标检测，实</a:t>
            </a:r>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现交通流量计数</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②对交通场景中的目标跟踪，分析其运动轨迹，进而实现违章检</a:t>
            </a:r>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测与测速</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③对交通场景内机动车的车牌识别</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④对城市区域内交通流量信息的存储，数据可视化显示</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⑤根据交通流量数据进行交通流量预测</a:t>
            </a:r>
            <a:endParaRPr lang="en-US" altLang="zh-CN"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性能需求：</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①计算机视觉的高性能计算、强鲁棒性</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②系统运行流畅无卡顿</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③高性能大数据处理，数据库的安全性、稳定性</a:t>
            </a:r>
            <a:endParaRPr lang="en-US" altLang="zh-CN" sz="2400" dirty="0">
              <a:latin typeface="SimHei" panose="02010609060101010101" pitchFamily="49" charset="-122"/>
              <a:ea typeface="SimHei" panose="02010609060101010101" pitchFamily="49" charset="-122"/>
            </a:endParaRPr>
          </a:p>
        </p:txBody>
      </p:sp>
      <p:pic>
        <p:nvPicPr>
          <p:cNvPr id="7" name="图片 7">
            <a:extLst>
              <a:ext uri="{FF2B5EF4-FFF2-40B4-BE49-F238E27FC236}">
                <a16:creationId xmlns:a16="http://schemas.microsoft.com/office/drawing/2014/main" id="{5CD74CCF-6479-475F-A719-935CD1519D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4649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三 早期的目标检测算法</a:t>
            </a:r>
          </a:p>
        </p:txBody>
      </p:sp>
      <p:pic>
        <p:nvPicPr>
          <p:cNvPr id="4" name="图片 7">
            <a:extLst>
              <a:ext uri="{FF2B5EF4-FFF2-40B4-BE49-F238E27FC236}">
                <a16:creationId xmlns:a16="http://schemas.microsoft.com/office/drawing/2014/main" id="{7F0DF4FC-164D-FF41-AB55-9462370A742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597600" y="1859339"/>
            <a:ext cx="5118100" cy="3785652"/>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早期的目标检测一般使用滑动窗口的框架，主要包括三个步骤：</a:t>
            </a:r>
          </a:p>
          <a:p>
            <a:endParaRPr lang="zh-CN" altLang="en-US"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1.</a:t>
            </a:r>
            <a:r>
              <a:rPr lang="zh-CN" altLang="en-US" sz="2000" dirty="0">
                <a:latin typeface="黑体" panose="02010609060101010101" pitchFamily="49" charset="-122"/>
                <a:ea typeface="黑体" panose="02010609060101010101" pitchFamily="49" charset="-122"/>
              </a:rPr>
              <a:t>利用不同尺寸的滑动窗口框住图中的某一部分作为候选区域；</a:t>
            </a:r>
            <a:endParaRPr lang="en-US" altLang="zh-CN" sz="2000" dirty="0">
              <a:latin typeface="黑体" panose="02010609060101010101" pitchFamily="49" charset="-122"/>
              <a:ea typeface="黑体" panose="02010609060101010101" pitchFamily="49" charset="-122"/>
            </a:endParaRPr>
          </a:p>
          <a:p>
            <a:endParaRPr lang="zh-CN" altLang="en-US"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提取候选区域相关的视觉特征。比如人脸检测常用的</a:t>
            </a:r>
            <a:r>
              <a:rPr lang="en-US" altLang="zh-CN" sz="2000" dirty="0">
                <a:latin typeface="黑体" panose="02010609060101010101" pitchFamily="49" charset="-122"/>
                <a:ea typeface="黑体" panose="02010609060101010101" pitchFamily="49" charset="-122"/>
              </a:rPr>
              <a:t>Harr</a:t>
            </a:r>
            <a:r>
              <a:rPr lang="zh-CN" altLang="en-US" sz="2000" dirty="0">
                <a:latin typeface="黑体" panose="02010609060101010101" pitchFamily="49" charset="-122"/>
                <a:ea typeface="黑体" panose="02010609060101010101" pitchFamily="49" charset="-122"/>
              </a:rPr>
              <a:t>特征；行人检测和普通目标检测常用的</a:t>
            </a:r>
            <a:r>
              <a:rPr lang="en-US" altLang="zh-CN" sz="2000" dirty="0">
                <a:latin typeface="黑体" panose="02010609060101010101" pitchFamily="49" charset="-122"/>
                <a:ea typeface="黑体" panose="02010609060101010101" pitchFamily="49" charset="-122"/>
              </a:rPr>
              <a:t>HOG</a:t>
            </a:r>
            <a:r>
              <a:rPr lang="zh-CN" altLang="en-US" sz="2000" dirty="0">
                <a:latin typeface="黑体" panose="02010609060101010101" pitchFamily="49" charset="-122"/>
                <a:ea typeface="黑体" panose="02010609060101010101" pitchFamily="49" charset="-122"/>
              </a:rPr>
              <a:t>特征等；</a:t>
            </a:r>
            <a:endParaRPr lang="en-US" altLang="zh-CN" sz="2000" dirty="0">
              <a:latin typeface="黑体" panose="02010609060101010101" pitchFamily="49" charset="-122"/>
              <a:ea typeface="黑体" panose="02010609060101010101" pitchFamily="49" charset="-122"/>
            </a:endParaRPr>
          </a:p>
          <a:p>
            <a:endParaRPr lang="zh-CN" altLang="en-US"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利用分类器进行识别，比如常用的</a:t>
            </a:r>
            <a:r>
              <a:rPr lang="en-US" altLang="zh-CN" sz="2000" dirty="0">
                <a:latin typeface="黑体" panose="02010609060101010101" pitchFamily="49" charset="-122"/>
                <a:ea typeface="黑体" panose="02010609060101010101" pitchFamily="49" charset="-122"/>
              </a:rPr>
              <a:t>SVM</a:t>
            </a:r>
            <a:r>
              <a:rPr lang="zh-CN" altLang="en-US" sz="2000" dirty="0">
                <a:latin typeface="黑体" panose="02010609060101010101" pitchFamily="49" charset="-122"/>
                <a:ea typeface="黑体" panose="02010609060101010101" pitchFamily="49" charset="-122"/>
              </a:rPr>
              <a:t>模型</a:t>
            </a:r>
          </a:p>
        </p:txBody>
      </p:sp>
      <p:pic>
        <p:nvPicPr>
          <p:cNvPr id="3" name="图片 2">
            <a:extLst>
              <a:ext uri="{FF2B5EF4-FFF2-40B4-BE49-F238E27FC236}">
                <a16:creationId xmlns:a16="http://schemas.microsoft.com/office/drawing/2014/main" id="{4A637771-270B-449D-8933-B08942FBE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446" y="2103120"/>
            <a:ext cx="5541818" cy="3657600"/>
          </a:xfrm>
          <a:prstGeom prst="rect">
            <a:avLst/>
          </a:prstGeom>
        </p:spPr>
      </p:pic>
    </p:spTree>
    <p:extLst>
      <p:ext uri="{BB962C8B-B14F-4D97-AF65-F5344CB8AC3E}">
        <p14:creationId xmlns:p14="http://schemas.microsoft.com/office/powerpoint/2010/main" val="259570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三 常见的目标检测算法</a:t>
            </a:r>
          </a:p>
        </p:txBody>
      </p:sp>
      <p:pic>
        <p:nvPicPr>
          <p:cNvPr id="4" name="图片 7">
            <a:extLst>
              <a:ext uri="{FF2B5EF4-FFF2-40B4-BE49-F238E27FC236}">
                <a16:creationId xmlns:a16="http://schemas.microsoft.com/office/drawing/2014/main" id="{5A62B3D0-8E80-9647-ABC6-BC11EF970AA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546100" y="1484630"/>
            <a:ext cx="4699000" cy="4708981"/>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    目前目标检测领域的深度学习方法主要分为两类：</a:t>
            </a:r>
            <a:r>
              <a:rPr lang="en-US" altLang="zh-CN" sz="2000" dirty="0">
                <a:latin typeface="黑体" panose="02010609060101010101" pitchFamily="49" charset="-122"/>
                <a:ea typeface="黑体" panose="02010609060101010101" pitchFamily="49" charset="-122"/>
              </a:rPr>
              <a:t>two stage</a:t>
            </a:r>
            <a:r>
              <a:rPr lang="zh-CN" altLang="en-US" sz="2000" dirty="0">
                <a:latin typeface="黑体" panose="02010609060101010101" pitchFamily="49" charset="-122"/>
                <a:ea typeface="黑体" panose="02010609060101010101" pitchFamily="49" charset="-122"/>
              </a:rPr>
              <a:t>的目标检测算法；</a:t>
            </a:r>
            <a:r>
              <a:rPr lang="en-US" altLang="zh-CN" sz="2000" dirty="0">
                <a:latin typeface="黑体" panose="02010609060101010101" pitchFamily="49" charset="-122"/>
                <a:ea typeface="黑体" panose="02010609060101010101" pitchFamily="49" charset="-122"/>
              </a:rPr>
              <a:t>one stage</a:t>
            </a:r>
            <a:r>
              <a:rPr lang="zh-CN" altLang="en-US" sz="2000" dirty="0">
                <a:latin typeface="黑体" panose="02010609060101010101" pitchFamily="49" charset="-122"/>
                <a:ea typeface="黑体" panose="02010609060101010101" pitchFamily="49" charset="-122"/>
              </a:rPr>
              <a:t>的目标检测算法。前者是先由算法生成一系列作为样本的候选框，再通过卷积神经网络进行样本分类；后者则不用产生候选框，直接将目标边框定位的问题转化为回归问题处理，并且前者较后者多出了稀疏预测层。</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正是由于方法的差异，在性能上也有不同，前者在检测准确率和定位精度上占优，后者在算法速度上占优。</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我们选择了</a:t>
            </a:r>
            <a:r>
              <a:rPr lang="en-US" altLang="zh-CN" sz="2000" dirty="0">
                <a:latin typeface="黑体" panose="02010609060101010101" pitchFamily="49" charset="-122"/>
                <a:ea typeface="黑体" panose="02010609060101010101" pitchFamily="49" charset="-122"/>
              </a:rPr>
              <a:t>YOLOv4</a:t>
            </a:r>
            <a:r>
              <a:rPr lang="zh-CN" altLang="en-US" sz="2000" dirty="0">
                <a:latin typeface="黑体" panose="02010609060101010101" pitchFamily="49" charset="-122"/>
                <a:ea typeface="黑体" panose="02010609060101010101" pitchFamily="49" charset="-122"/>
              </a:rPr>
              <a:t>算法正是看重了其算法速度，虽然不是精度最好的算法，但已能够很好的满足交通场景下目标检测的需求。</a:t>
            </a:r>
          </a:p>
        </p:txBody>
      </p:sp>
      <p:pic>
        <p:nvPicPr>
          <p:cNvPr id="3" name="图片 2">
            <a:extLst>
              <a:ext uri="{FF2B5EF4-FFF2-40B4-BE49-F238E27FC236}">
                <a16:creationId xmlns:a16="http://schemas.microsoft.com/office/drawing/2014/main" id="{C499005E-CE02-4F22-8691-DA9421B3E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6852" y="1621790"/>
            <a:ext cx="6619048" cy="4142857"/>
          </a:xfrm>
          <a:prstGeom prst="rect">
            <a:avLst/>
          </a:prstGeom>
        </p:spPr>
      </p:pic>
    </p:spTree>
    <p:extLst>
      <p:ext uri="{BB962C8B-B14F-4D97-AF65-F5344CB8AC3E}">
        <p14:creationId xmlns:p14="http://schemas.microsoft.com/office/powerpoint/2010/main" val="2501534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三 </a:t>
            </a:r>
            <a:r>
              <a:rPr lang="en-US" altLang="zh-CN" sz="4000" b="1" dirty="0">
                <a:solidFill>
                  <a:schemeClr val="bg1"/>
                </a:solidFill>
              </a:rPr>
              <a:t>YOLOv4</a:t>
            </a:r>
            <a:r>
              <a:rPr lang="zh-CN" altLang="en-US" sz="4000" b="1" dirty="0">
                <a:solidFill>
                  <a:schemeClr val="bg1"/>
                </a:solidFill>
              </a:rPr>
              <a:t>的工作流程</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8BB05DC9-12D5-473B-95CB-C613F713F1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0952" y="1123330"/>
            <a:ext cx="7846096" cy="5590670"/>
          </a:xfrm>
          <a:prstGeom prst="rect">
            <a:avLst/>
          </a:prstGeom>
        </p:spPr>
      </p:pic>
    </p:spTree>
    <p:extLst>
      <p:ext uri="{BB962C8B-B14F-4D97-AF65-F5344CB8AC3E}">
        <p14:creationId xmlns:p14="http://schemas.microsoft.com/office/powerpoint/2010/main" val="278020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三 </a:t>
            </a:r>
            <a:r>
              <a:rPr lang="en-US" altLang="zh-CN" sz="4000" b="1" dirty="0">
                <a:solidFill>
                  <a:schemeClr val="bg1"/>
                </a:solidFill>
              </a:rPr>
              <a:t>YOLOv4</a:t>
            </a:r>
            <a:r>
              <a:rPr lang="zh-CN" altLang="en-US" sz="4000" b="1" dirty="0">
                <a:solidFill>
                  <a:schemeClr val="bg1"/>
                </a:solidFill>
              </a:rPr>
              <a:t>的主干特征提取网络</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597600" y="1310472"/>
            <a:ext cx="4699000" cy="3785652"/>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    对于</a:t>
            </a:r>
            <a:r>
              <a:rPr lang="en-US" altLang="zh-CN" sz="2000" dirty="0">
                <a:latin typeface="黑体" panose="02010609060101010101" pitchFamily="49" charset="-122"/>
                <a:ea typeface="黑体" panose="02010609060101010101" pitchFamily="49" charset="-122"/>
              </a:rPr>
              <a:t>YOLOv3</a:t>
            </a:r>
            <a:r>
              <a:rPr lang="zh-CN" altLang="en-US" sz="2000" dirty="0">
                <a:latin typeface="黑体" panose="02010609060101010101" pitchFamily="49" charset="-122"/>
                <a:ea typeface="黑体" panose="02010609060101010101" pitchFamily="49" charset="-122"/>
              </a:rPr>
              <a:t>的主干网络</a:t>
            </a:r>
            <a:r>
              <a:rPr lang="en-US" altLang="zh-CN" sz="2000" dirty="0">
                <a:latin typeface="黑体" panose="02010609060101010101" pitchFamily="49" charset="-122"/>
                <a:ea typeface="黑体" panose="02010609060101010101" pitchFamily="49" charset="-122"/>
              </a:rPr>
              <a:t>Darknet53</a:t>
            </a:r>
            <a:r>
              <a:rPr lang="zh-CN" altLang="en-US" sz="2000" dirty="0">
                <a:latin typeface="黑体" panose="02010609060101010101" pitchFamily="49" charset="-122"/>
                <a:ea typeface="黑体" panose="02010609060101010101" pitchFamily="49" charset="-122"/>
              </a:rPr>
              <a:t>中，其存在如下</a:t>
            </a:r>
            <a:r>
              <a:rPr lang="en-US" altLang="zh-CN" sz="2000" dirty="0">
                <a:latin typeface="黑体" panose="02010609060101010101" pitchFamily="49" charset="-122"/>
                <a:ea typeface="黑体" panose="02010609060101010101" pitchFamily="49" charset="-122"/>
              </a:rPr>
              <a:t>resblock_body</a:t>
            </a:r>
            <a:r>
              <a:rPr lang="zh-CN" altLang="en-US" sz="2000" dirty="0">
                <a:latin typeface="黑体" panose="02010609060101010101" pitchFamily="49" charset="-122"/>
                <a:ea typeface="黑体" panose="02010609060101010101" pitchFamily="49" charset="-122"/>
              </a:rPr>
              <a:t>模块，其由一次下采样和多次残差结构的堆叠构成，</a:t>
            </a:r>
            <a:r>
              <a:rPr lang="en-US" altLang="zh-CN" sz="2000" dirty="0">
                <a:latin typeface="黑体" panose="02010609060101010101" pitchFamily="49" charset="-122"/>
                <a:ea typeface="黑体" panose="02010609060101010101" pitchFamily="49" charset="-122"/>
              </a:rPr>
              <a:t>Darknet53</a:t>
            </a:r>
            <a:r>
              <a:rPr lang="zh-CN" altLang="en-US" sz="2000" dirty="0">
                <a:latin typeface="黑体" panose="02010609060101010101" pitchFamily="49" charset="-122"/>
                <a:ea typeface="黑体" panose="02010609060101010101" pitchFamily="49" charset="-122"/>
              </a:rPr>
              <a:t>便是由</a:t>
            </a:r>
            <a:r>
              <a:rPr lang="en-US" altLang="zh-CN" sz="2000" dirty="0">
                <a:latin typeface="黑体" panose="02010609060101010101" pitchFamily="49" charset="-122"/>
                <a:ea typeface="黑体" panose="02010609060101010101" pitchFamily="49" charset="-122"/>
              </a:rPr>
              <a:t>resblock_body</a:t>
            </a:r>
            <a:r>
              <a:rPr lang="zh-CN" altLang="en-US" sz="2000" dirty="0">
                <a:latin typeface="黑体" panose="02010609060101010101" pitchFamily="49" charset="-122"/>
                <a:ea typeface="黑体" panose="02010609060101010101" pitchFamily="49" charset="-122"/>
              </a:rPr>
              <a:t>模块组合而成。</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    YOLOv4</a:t>
            </a:r>
            <a:r>
              <a:rPr lang="zh-CN" altLang="en-US" sz="2000" dirty="0">
                <a:latin typeface="黑体" panose="02010609060101010101" pitchFamily="49" charset="-122"/>
                <a:ea typeface="黑体" panose="02010609060101010101" pitchFamily="49" charset="-122"/>
              </a:rPr>
              <a:t>则是将</a:t>
            </a:r>
            <a:r>
              <a:rPr lang="en-US" altLang="zh-CN" sz="2000" dirty="0">
                <a:latin typeface="黑体" panose="02010609060101010101" pitchFamily="49" charset="-122"/>
                <a:ea typeface="黑体" panose="02010609060101010101" pitchFamily="49" charset="-122"/>
              </a:rPr>
              <a:t>DarknetConv2D</a:t>
            </a:r>
            <a:r>
              <a:rPr lang="zh-CN" altLang="en-US" sz="2000" dirty="0">
                <a:latin typeface="黑体" panose="02010609060101010101" pitchFamily="49" charset="-122"/>
                <a:ea typeface="黑体" panose="02010609060101010101" pitchFamily="49" charset="-122"/>
              </a:rPr>
              <a:t>的激活函数由</a:t>
            </a:r>
            <a:r>
              <a:rPr lang="en-US" altLang="zh-CN" sz="2000" dirty="0">
                <a:latin typeface="黑体" panose="02010609060101010101" pitchFamily="49" charset="-122"/>
                <a:ea typeface="黑体" panose="02010609060101010101" pitchFamily="49" charset="-122"/>
              </a:rPr>
              <a:t>LeakyReLU</a:t>
            </a:r>
            <a:r>
              <a:rPr lang="zh-CN" altLang="en-US" sz="2000" dirty="0">
                <a:latin typeface="黑体" panose="02010609060101010101" pitchFamily="49" charset="-122"/>
                <a:ea typeface="黑体" panose="02010609060101010101" pitchFamily="49" charset="-122"/>
              </a:rPr>
              <a:t>修改成了</a:t>
            </a:r>
            <a:r>
              <a:rPr lang="en-US" altLang="zh-CN" sz="2000" dirty="0">
                <a:latin typeface="黑体" panose="02010609060101010101" pitchFamily="49" charset="-122"/>
                <a:ea typeface="黑体" panose="02010609060101010101" pitchFamily="49" charset="-122"/>
              </a:rPr>
              <a:t>Mish</a:t>
            </a:r>
            <a:r>
              <a:rPr lang="zh-CN" altLang="en-US" sz="2000" dirty="0">
                <a:latin typeface="黑体" panose="02010609060101010101" pitchFamily="49" charset="-122"/>
                <a:ea typeface="黑体" panose="02010609060101010101" pitchFamily="49" charset="-122"/>
              </a:rPr>
              <a:t>，卷积块由</a:t>
            </a:r>
            <a:r>
              <a:rPr lang="en-US" altLang="zh-CN" sz="2000" dirty="0">
                <a:latin typeface="黑体" panose="02010609060101010101" pitchFamily="49" charset="-122"/>
                <a:ea typeface="黑体" panose="02010609060101010101" pitchFamily="49" charset="-122"/>
              </a:rPr>
              <a:t>DarknetConv2D_BN_Leaky</a:t>
            </a:r>
            <a:r>
              <a:rPr lang="zh-CN" altLang="en-US" sz="2000" dirty="0">
                <a:latin typeface="黑体" panose="02010609060101010101" pitchFamily="49" charset="-122"/>
                <a:ea typeface="黑体" panose="02010609060101010101" pitchFamily="49" charset="-122"/>
              </a:rPr>
              <a:t>变成了</a:t>
            </a:r>
            <a:r>
              <a:rPr lang="en-US" altLang="zh-CN" sz="2000" dirty="0">
                <a:latin typeface="黑体" panose="02010609060101010101" pitchFamily="49" charset="-122"/>
                <a:ea typeface="黑体" panose="02010609060101010101" pitchFamily="49" charset="-122"/>
              </a:rPr>
              <a:t>DarknetConv2D_BN_Mish</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并且修改了</a:t>
            </a:r>
            <a:r>
              <a:rPr lang="en-US" altLang="zh-CN" sz="2000" dirty="0">
                <a:latin typeface="黑体" panose="02010609060101010101" pitchFamily="49" charset="-122"/>
                <a:ea typeface="黑体" panose="02010609060101010101" pitchFamily="49" charset="-122"/>
              </a:rPr>
              <a:t>resblock_body</a:t>
            </a:r>
            <a:r>
              <a:rPr lang="zh-CN" altLang="en-US" sz="2000" dirty="0">
                <a:latin typeface="黑体" panose="02010609060101010101" pitchFamily="49" charset="-122"/>
                <a:ea typeface="黑体" panose="02010609060101010101" pitchFamily="49" charset="-122"/>
              </a:rPr>
              <a:t>的结构使用了</a:t>
            </a:r>
            <a:r>
              <a:rPr lang="en-US" altLang="zh-CN" sz="2000" dirty="0">
                <a:latin typeface="黑体" panose="02010609060101010101" pitchFamily="49" charset="-122"/>
                <a:ea typeface="黑体" panose="02010609060101010101" pitchFamily="49" charset="-122"/>
              </a:rPr>
              <a:t>CSPnet</a:t>
            </a:r>
            <a:r>
              <a:rPr lang="zh-CN" altLang="en-US" sz="2000" dirty="0">
                <a:latin typeface="黑体" panose="02010609060101010101" pitchFamily="49" charset="-122"/>
                <a:ea typeface="黑体" panose="02010609060101010101" pitchFamily="49" charset="-122"/>
              </a:rPr>
              <a:t>结构。</a:t>
            </a:r>
            <a:endParaRPr lang="en-US" altLang="zh-CN" sz="2000" dirty="0">
              <a:latin typeface="黑体" panose="02010609060101010101" pitchFamily="49" charset="-122"/>
              <a:ea typeface="黑体" panose="02010609060101010101" pitchFamily="49" charset="-122"/>
            </a:endParaRPr>
          </a:p>
          <a:p>
            <a:endParaRPr lang="zh-CN" altLang="en-US" sz="20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3E597269-B4F0-42A8-A67F-F51BB00C371E}"/>
              </a:ext>
            </a:extLst>
          </p:cNvPr>
          <p:cNvPicPr>
            <a:picLocks noChangeAspect="1"/>
          </p:cNvPicPr>
          <p:nvPr/>
        </p:nvPicPr>
        <p:blipFill>
          <a:blip r:embed="rId3"/>
          <a:stretch>
            <a:fillRect/>
          </a:stretch>
        </p:blipFill>
        <p:spPr>
          <a:xfrm>
            <a:off x="6501011" y="1470464"/>
            <a:ext cx="4122589" cy="4766744"/>
          </a:xfrm>
          <a:prstGeom prst="rect">
            <a:avLst/>
          </a:prstGeom>
        </p:spPr>
      </p:pic>
      <p:pic>
        <p:nvPicPr>
          <p:cNvPr id="8" name="图片 7">
            <a:extLst>
              <a:ext uri="{FF2B5EF4-FFF2-40B4-BE49-F238E27FC236}">
                <a16:creationId xmlns:a16="http://schemas.microsoft.com/office/drawing/2014/main" id="{AA281CE9-30D1-4743-AA9B-DB4FF7E402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555" y="4736399"/>
            <a:ext cx="4313090" cy="1825201"/>
          </a:xfrm>
          <a:prstGeom prst="rect">
            <a:avLst/>
          </a:prstGeom>
        </p:spPr>
      </p:pic>
    </p:spTree>
    <p:extLst>
      <p:ext uri="{BB962C8B-B14F-4D97-AF65-F5344CB8AC3E}">
        <p14:creationId xmlns:p14="http://schemas.microsoft.com/office/powerpoint/2010/main" val="1976533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三 </a:t>
            </a:r>
            <a:r>
              <a:rPr lang="en-US" altLang="zh-CN" sz="4000" b="1" dirty="0">
                <a:solidFill>
                  <a:schemeClr val="bg1"/>
                </a:solidFill>
              </a:rPr>
              <a:t>YOLOv4</a:t>
            </a:r>
            <a:r>
              <a:rPr lang="zh-CN" altLang="en-US" sz="4000" b="1" dirty="0">
                <a:solidFill>
                  <a:schemeClr val="bg1"/>
                </a:solidFill>
              </a:rPr>
              <a:t>的特征金字塔</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818580" y="2057232"/>
            <a:ext cx="4699000" cy="2862322"/>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    </a:t>
            </a:r>
            <a:r>
              <a:rPr lang="en-US" altLang="zh-CN" sz="2000" dirty="0" err="1">
                <a:latin typeface="黑体" panose="02010609060101010101" pitchFamily="49" charset="-122"/>
                <a:ea typeface="黑体" panose="02010609060101010101" pitchFamily="49" charset="-122"/>
              </a:rPr>
              <a:t>SPP</a:t>
            </a:r>
            <a:r>
              <a:rPr lang="zh-CN" altLang="en-US" sz="2000" dirty="0">
                <a:latin typeface="黑体" panose="02010609060101010101" pitchFamily="49" charset="-122"/>
                <a:ea typeface="黑体" panose="02010609060101010101" pitchFamily="49" charset="-122"/>
              </a:rPr>
              <a:t>结构参杂在对</a:t>
            </a:r>
            <a:r>
              <a:rPr lang="en-US" altLang="zh-CN" sz="2000" dirty="0" err="1">
                <a:latin typeface="黑体" panose="02010609060101010101" pitchFamily="49" charset="-122"/>
                <a:ea typeface="黑体" panose="02010609060101010101" pitchFamily="49" charset="-122"/>
              </a:rPr>
              <a:t>CSPdarknet53</a:t>
            </a:r>
            <a:r>
              <a:rPr lang="zh-CN" altLang="en-US" sz="2000" dirty="0">
                <a:latin typeface="黑体" panose="02010609060101010101" pitchFamily="49" charset="-122"/>
                <a:ea typeface="黑体" panose="02010609060101010101" pitchFamily="49" charset="-122"/>
              </a:rPr>
              <a:t>的最后一个特征层的卷积里，在对</a:t>
            </a:r>
            <a:r>
              <a:rPr lang="en-US" altLang="zh-CN" sz="2000" dirty="0" err="1">
                <a:latin typeface="黑体" panose="02010609060101010101" pitchFamily="49" charset="-122"/>
                <a:ea typeface="黑体" panose="02010609060101010101" pitchFamily="49" charset="-122"/>
              </a:rPr>
              <a:t>CSPdarknet53</a:t>
            </a:r>
            <a:r>
              <a:rPr lang="zh-CN" altLang="en-US" sz="2000" dirty="0">
                <a:latin typeface="黑体" panose="02010609060101010101" pitchFamily="49" charset="-122"/>
                <a:ea typeface="黑体" panose="02010609060101010101" pitchFamily="49" charset="-122"/>
              </a:rPr>
              <a:t>的最后一个特征层进行三次</a:t>
            </a:r>
            <a:r>
              <a:rPr lang="en-US" altLang="zh-CN" sz="2000" dirty="0">
                <a:latin typeface="黑体" panose="02010609060101010101" pitchFamily="49" charset="-122"/>
                <a:ea typeface="黑体" panose="02010609060101010101" pitchFamily="49" charset="-122"/>
              </a:rPr>
              <a:t>DarknetConv2D_BN_Leaky</a:t>
            </a:r>
            <a:r>
              <a:rPr lang="zh-CN" altLang="en-US" sz="2000" dirty="0">
                <a:latin typeface="黑体" panose="02010609060101010101" pitchFamily="49" charset="-122"/>
                <a:ea typeface="黑体" panose="02010609060101010101" pitchFamily="49" charset="-122"/>
              </a:rPr>
              <a:t>卷积后，分别利用四个不同尺度的最大池化进行处理，最大池化的池化核大小分别为</a:t>
            </a:r>
            <a:r>
              <a:rPr lang="en-US" altLang="zh-CN" sz="2000" dirty="0" err="1">
                <a:latin typeface="黑体" panose="02010609060101010101" pitchFamily="49" charset="-122"/>
                <a:ea typeface="黑体" panose="02010609060101010101" pitchFamily="49" charset="-122"/>
              </a:rPr>
              <a:t>13x13</a:t>
            </a:r>
            <a:r>
              <a:rPr lang="zh-CN" altLang="en-US"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9x9</a:t>
            </a:r>
            <a:r>
              <a:rPr lang="zh-CN" altLang="en-US"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5x5</a:t>
            </a:r>
            <a:r>
              <a:rPr lang="zh-CN" altLang="en-US"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1x1</a:t>
            </a:r>
            <a:r>
              <a:rPr lang="zh-CN" altLang="en-US" sz="2000" dirty="0">
                <a:latin typeface="黑体" panose="02010609060101010101" pitchFamily="49" charset="-122"/>
                <a:ea typeface="黑体" panose="02010609060101010101" pitchFamily="49" charset="-122"/>
              </a:rPr>
              <a:t>（</a:t>
            </a:r>
            <a:r>
              <a:rPr lang="en-US" altLang="zh-CN" sz="2000" dirty="0" err="1">
                <a:latin typeface="黑体" panose="02010609060101010101" pitchFamily="49" charset="-122"/>
                <a:ea typeface="黑体" panose="02010609060101010101" pitchFamily="49" charset="-122"/>
              </a:rPr>
              <a:t>1x1</a:t>
            </a:r>
            <a:r>
              <a:rPr lang="zh-CN" altLang="en-US" sz="2000" dirty="0">
                <a:latin typeface="黑体" panose="02010609060101010101" pitchFamily="49" charset="-122"/>
                <a:ea typeface="黑体" panose="02010609060101010101" pitchFamily="49" charset="-122"/>
              </a:rPr>
              <a:t>即无处理），它能够极大地增加感受野，分离出最显著的上下文特征。</a:t>
            </a:r>
          </a:p>
        </p:txBody>
      </p:sp>
      <p:pic>
        <p:nvPicPr>
          <p:cNvPr id="9" name="图片 8">
            <a:extLst>
              <a:ext uri="{FF2B5EF4-FFF2-40B4-BE49-F238E27FC236}">
                <a16:creationId xmlns:a16="http://schemas.microsoft.com/office/drawing/2014/main" id="{78CEC910-0226-47B2-ACF3-1CC5910DB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881" y="2057232"/>
            <a:ext cx="4495238" cy="3238095"/>
          </a:xfrm>
          <a:prstGeom prst="rect">
            <a:avLst/>
          </a:prstGeom>
        </p:spPr>
      </p:pic>
      <p:pic>
        <p:nvPicPr>
          <p:cNvPr id="10" name="图片 9">
            <a:extLst>
              <a:ext uri="{FF2B5EF4-FFF2-40B4-BE49-F238E27FC236}">
                <a16:creationId xmlns:a16="http://schemas.microsoft.com/office/drawing/2014/main" id="{85EE0218-2D36-472B-9B5D-53A4CF1E1918}"/>
              </a:ext>
            </a:extLst>
          </p:cNvPr>
          <p:cNvPicPr>
            <a:picLocks noChangeAspect="1"/>
          </p:cNvPicPr>
          <p:nvPr/>
        </p:nvPicPr>
        <p:blipFill>
          <a:blip r:embed="rId4"/>
          <a:stretch>
            <a:fillRect/>
          </a:stretch>
        </p:blipFill>
        <p:spPr>
          <a:xfrm>
            <a:off x="818580" y="4919554"/>
            <a:ext cx="4699000" cy="797684"/>
          </a:xfrm>
          <a:prstGeom prst="rect">
            <a:avLst/>
          </a:prstGeom>
        </p:spPr>
      </p:pic>
    </p:spTree>
    <p:extLst>
      <p:ext uri="{BB962C8B-B14F-4D97-AF65-F5344CB8AC3E}">
        <p14:creationId xmlns:p14="http://schemas.microsoft.com/office/powerpoint/2010/main" val="82194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三 </a:t>
            </a:r>
            <a:r>
              <a:rPr lang="en-US" altLang="zh-CN" sz="4000" b="1" dirty="0">
                <a:solidFill>
                  <a:schemeClr val="bg1"/>
                </a:solidFill>
              </a:rPr>
              <a:t>YOLOv4</a:t>
            </a:r>
            <a:r>
              <a:rPr lang="zh-CN" altLang="en-US" sz="4000" b="1" dirty="0">
                <a:solidFill>
                  <a:schemeClr val="bg1"/>
                </a:solidFill>
              </a:rPr>
              <a:t>的特征金字塔</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597600" y="1310472"/>
            <a:ext cx="4699000" cy="2862322"/>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    原始的</a:t>
            </a:r>
            <a:r>
              <a:rPr lang="en-US" altLang="zh-CN" sz="2000" dirty="0" err="1">
                <a:latin typeface="黑体" panose="02010609060101010101" pitchFamily="49" charset="-122"/>
                <a:ea typeface="黑体" panose="02010609060101010101" pitchFamily="49" charset="-122"/>
              </a:rPr>
              <a:t>PANet</a:t>
            </a:r>
            <a:r>
              <a:rPr lang="zh-CN" altLang="en-US" sz="2000" dirty="0">
                <a:latin typeface="黑体" panose="02010609060101010101" pitchFamily="49" charset="-122"/>
                <a:ea typeface="黑体" panose="02010609060101010101" pitchFamily="49" charset="-122"/>
              </a:rPr>
              <a:t>的结构，可以看出来其具有一个非常重要的特点就是特征的反复提取。</a:t>
            </a:r>
            <a:br>
              <a:rPr lang="zh-CN" altLang="en-US" sz="2000" dirty="0">
                <a:latin typeface="黑体" panose="02010609060101010101" pitchFamily="49" charset="-122"/>
                <a:ea typeface="黑体" panose="02010609060101010101" pitchFamily="49" charset="-122"/>
              </a:rPr>
            </a:br>
            <a:r>
              <a:rPr lang="zh-CN" altLang="en-US" sz="2000" dirty="0">
                <a:latin typeface="黑体" panose="02010609060101010101" pitchFamily="49" charset="-122"/>
                <a:ea typeface="黑体" panose="02010609060101010101" pitchFamily="49" charset="-122"/>
              </a:rPr>
              <a:t>    在（</a:t>
            </a:r>
            <a:r>
              <a:rPr lang="en-US" altLang="zh-CN" sz="2000" dirty="0">
                <a:latin typeface="黑体" panose="02010609060101010101" pitchFamily="49" charset="-122"/>
                <a:ea typeface="黑体" panose="02010609060101010101" pitchFamily="49" charset="-122"/>
              </a:rPr>
              <a:t>a</a:t>
            </a:r>
            <a:r>
              <a:rPr lang="zh-CN" altLang="en-US" sz="2000" dirty="0">
                <a:latin typeface="黑体" panose="02010609060101010101" pitchFamily="49" charset="-122"/>
                <a:ea typeface="黑体" panose="02010609060101010101" pitchFamily="49" charset="-122"/>
              </a:rPr>
              <a:t>）里面是传统的特征金字塔结构，在完成特征金字塔从下到上的特征提取后，还需要实现（</a:t>
            </a:r>
            <a:r>
              <a:rPr lang="en-US" altLang="zh-CN" sz="2000" dirty="0">
                <a:latin typeface="黑体" panose="02010609060101010101" pitchFamily="49" charset="-122"/>
                <a:ea typeface="黑体" panose="02010609060101010101" pitchFamily="49" charset="-122"/>
              </a:rPr>
              <a:t>b</a:t>
            </a:r>
            <a:r>
              <a:rPr lang="zh-CN" altLang="en-US" sz="2000" dirty="0">
                <a:latin typeface="黑体" panose="02010609060101010101" pitchFamily="49" charset="-122"/>
                <a:ea typeface="黑体" panose="02010609060101010101" pitchFamily="49" charset="-122"/>
              </a:rPr>
              <a:t>）中从上到下的特征提取。</a:t>
            </a:r>
          </a:p>
          <a:p>
            <a:r>
              <a:rPr lang="zh-CN" altLang="en-US" sz="2000" dirty="0">
                <a:latin typeface="黑体" panose="02010609060101010101" pitchFamily="49" charset="-122"/>
                <a:ea typeface="黑体" panose="02010609060101010101" pitchFamily="49" charset="-122"/>
              </a:rPr>
              <a:t>    而在</a:t>
            </a:r>
            <a:r>
              <a:rPr lang="en-US" altLang="zh-CN" sz="2000" dirty="0">
                <a:latin typeface="黑体" panose="02010609060101010101" pitchFamily="49" charset="-122"/>
                <a:ea typeface="黑体" panose="02010609060101010101" pitchFamily="49" charset="-122"/>
              </a:rPr>
              <a:t>YOLOV4</a:t>
            </a:r>
            <a:r>
              <a:rPr lang="zh-CN" altLang="en-US" sz="2000" dirty="0">
                <a:latin typeface="黑体" panose="02010609060101010101" pitchFamily="49" charset="-122"/>
                <a:ea typeface="黑体" panose="02010609060101010101" pitchFamily="49" charset="-122"/>
              </a:rPr>
              <a:t>当中，其主要是在三个有效特征层上使用了</a:t>
            </a:r>
            <a:r>
              <a:rPr lang="en-US" altLang="zh-CN" sz="2000" dirty="0" err="1">
                <a:latin typeface="黑体" panose="02010609060101010101" pitchFamily="49" charset="-122"/>
                <a:ea typeface="黑体" panose="02010609060101010101" pitchFamily="49" charset="-122"/>
              </a:rPr>
              <a:t>PANet</a:t>
            </a:r>
            <a:r>
              <a:rPr lang="zh-CN" altLang="en-US" sz="2000" dirty="0">
                <a:latin typeface="黑体" panose="02010609060101010101" pitchFamily="49" charset="-122"/>
                <a:ea typeface="黑体" panose="02010609060101010101" pitchFamily="49" charset="-122"/>
              </a:rPr>
              <a:t>结构。</a:t>
            </a:r>
          </a:p>
        </p:txBody>
      </p:sp>
      <p:pic>
        <p:nvPicPr>
          <p:cNvPr id="4" name="图片 3">
            <a:extLst>
              <a:ext uri="{FF2B5EF4-FFF2-40B4-BE49-F238E27FC236}">
                <a16:creationId xmlns:a16="http://schemas.microsoft.com/office/drawing/2014/main" id="{A2D84B48-749F-4741-80C1-8A61ECC09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00" y="4245698"/>
            <a:ext cx="4355783" cy="2328901"/>
          </a:xfrm>
          <a:prstGeom prst="rect">
            <a:avLst/>
          </a:prstGeom>
        </p:spPr>
      </p:pic>
      <p:pic>
        <p:nvPicPr>
          <p:cNvPr id="6" name="图片 5">
            <a:extLst>
              <a:ext uri="{FF2B5EF4-FFF2-40B4-BE49-F238E27FC236}">
                <a16:creationId xmlns:a16="http://schemas.microsoft.com/office/drawing/2014/main" id="{A21A77E4-5008-49A5-AD76-AA87620405B7}"/>
              </a:ext>
            </a:extLst>
          </p:cNvPr>
          <p:cNvPicPr>
            <a:picLocks noChangeAspect="1"/>
          </p:cNvPicPr>
          <p:nvPr/>
        </p:nvPicPr>
        <p:blipFill>
          <a:blip r:embed="rId4"/>
          <a:stretch>
            <a:fillRect/>
          </a:stretch>
        </p:blipFill>
        <p:spPr>
          <a:xfrm>
            <a:off x="5627144" y="1880551"/>
            <a:ext cx="5376164" cy="4230296"/>
          </a:xfrm>
          <a:prstGeom prst="rect">
            <a:avLst/>
          </a:prstGeom>
        </p:spPr>
      </p:pic>
    </p:spTree>
    <p:extLst>
      <p:ext uri="{BB962C8B-B14F-4D97-AF65-F5344CB8AC3E}">
        <p14:creationId xmlns:p14="http://schemas.microsoft.com/office/powerpoint/2010/main" val="3377213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三 </a:t>
            </a:r>
            <a:r>
              <a:rPr lang="en-US" altLang="zh-CN" sz="4000" b="1" dirty="0">
                <a:solidFill>
                  <a:schemeClr val="bg1"/>
                </a:solidFill>
              </a:rPr>
              <a:t>YOLOv4</a:t>
            </a:r>
            <a:r>
              <a:rPr lang="zh-CN" altLang="en-US" sz="4000" b="1" dirty="0">
                <a:solidFill>
                  <a:schemeClr val="bg1"/>
                </a:solidFill>
              </a:rPr>
              <a:t>利用提取的特征进行预测</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1087892" y="1552593"/>
            <a:ext cx="4699000" cy="2862322"/>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    在特征利用部分，</a:t>
            </a:r>
            <a:r>
              <a:rPr lang="en-US" altLang="zh-CN" sz="2000" dirty="0" err="1">
                <a:latin typeface="黑体" panose="02010609060101010101" pitchFamily="49" charset="-122"/>
                <a:ea typeface="黑体" panose="02010609060101010101" pitchFamily="49" charset="-122"/>
              </a:rPr>
              <a:t>YoloV4</a:t>
            </a:r>
            <a:r>
              <a:rPr lang="zh-CN" altLang="en-US" sz="2000" dirty="0">
                <a:latin typeface="黑体" panose="02010609060101010101" pitchFamily="49" charset="-122"/>
                <a:ea typeface="黑体" panose="02010609060101010101" pitchFamily="49" charset="-122"/>
              </a:rPr>
              <a:t>提取多特征层进行目标检测，一共提取三个特征层，分别位于中间层，中下层，底层。</a:t>
            </a:r>
          </a:p>
          <a:p>
            <a:r>
              <a:rPr lang="zh-CN" altLang="en-US" sz="2000" dirty="0">
                <a:latin typeface="黑体" panose="02010609060101010101" pitchFamily="49" charset="-122"/>
                <a:ea typeface="黑体" panose="02010609060101010101" pitchFamily="49" charset="-122"/>
              </a:rPr>
              <a:t>    输出层的</a:t>
            </a:r>
            <a:r>
              <a:rPr lang="en-US" altLang="zh-CN" sz="2000" dirty="0">
                <a:latin typeface="黑体" panose="02010609060101010101" pitchFamily="49" charset="-122"/>
                <a:ea typeface="黑体" panose="02010609060101010101" pitchFamily="49" charset="-122"/>
              </a:rPr>
              <a:t>shape</a:t>
            </a:r>
            <a:r>
              <a:rPr lang="zh-CN" altLang="en-US" sz="2000" dirty="0">
                <a:latin typeface="黑体" panose="02010609060101010101" pitchFamily="49" charset="-122"/>
                <a:ea typeface="黑体" panose="02010609060101010101" pitchFamily="49" charset="-122"/>
              </a:rPr>
              <a:t>分别为</a:t>
            </a:r>
            <a:r>
              <a:rPr lang="en-US" altLang="zh-CN" sz="2000" dirty="0">
                <a:latin typeface="黑体" panose="02010609060101010101" pitchFamily="49" charset="-122"/>
                <a:ea typeface="黑体" panose="02010609060101010101" pitchFamily="49" charset="-122"/>
              </a:rPr>
              <a:t>(19,19,75/255)</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(38,38,75/255)</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(76,76,75/255)</a:t>
            </a:r>
            <a:r>
              <a:rPr lang="zh-CN" altLang="en-US" sz="2000" dirty="0">
                <a:latin typeface="黑体" panose="02010609060101010101" pitchFamily="49" charset="-122"/>
                <a:ea typeface="黑体" panose="02010609060101010101" pitchFamily="49" charset="-122"/>
              </a:rPr>
              <a:t>，它的类为</a:t>
            </a:r>
            <a:r>
              <a:rPr lang="en-US" altLang="zh-CN" sz="2000" dirty="0">
                <a:latin typeface="黑体" panose="02010609060101010101" pitchFamily="49" charset="-122"/>
                <a:ea typeface="黑体" panose="02010609060101010101" pitchFamily="49" charset="-122"/>
              </a:rPr>
              <a:t>20</a:t>
            </a:r>
            <a:r>
              <a:rPr lang="zh-CN" altLang="en-US" sz="2000" dirty="0">
                <a:latin typeface="黑体" panose="02010609060101010101" pitchFamily="49" charset="-122"/>
                <a:ea typeface="黑体" panose="02010609060101010101" pitchFamily="49" charset="-122"/>
              </a:rPr>
              <a:t>种，</a:t>
            </a:r>
            <a:r>
              <a:rPr lang="en-US" altLang="zh-CN" sz="2000" dirty="0" err="1">
                <a:latin typeface="黑体" panose="02010609060101010101" pitchFamily="49" charset="-122"/>
                <a:ea typeface="黑体" panose="02010609060101010101" pitchFamily="49" charset="-122"/>
              </a:rPr>
              <a:t>YoloV4</a:t>
            </a:r>
            <a:r>
              <a:rPr lang="zh-CN" altLang="en-US" sz="2000" dirty="0">
                <a:latin typeface="黑体" panose="02010609060101010101" pitchFamily="49" charset="-122"/>
                <a:ea typeface="黑体" panose="02010609060101010101" pitchFamily="49" charset="-122"/>
              </a:rPr>
              <a:t>只有针对每一个特征层存在</a:t>
            </a: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个先验框，所以最后维度为</a:t>
            </a:r>
            <a:r>
              <a:rPr lang="en-US" altLang="zh-CN" sz="2000" dirty="0" err="1">
                <a:latin typeface="黑体" panose="02010609060101010101" pitchFamily="49" charset="-122"/>
                <a:ea typeface="黑体" panose="02010609060101010101" pitchFamily="49" charset="-122"/>
              </a:rPr>
              <a:t>3x25</a:t>
            </a:r>
            <a:r>
              <a:rPr lang="en-US" altLang="zh-CN" sz="2000" dirty="0">
                <a:latin typeface="黑体" panose="02010609060101010101" pitchFamily="49" charset="-122"/>
                <a:ea typeface="黑体" panose="02010609060101010101" pitchFamily="49" charset="-122"/>
              </a:rPr>
              <a:t>/3×85</a:t>
            </a:r>
            <a:r>
              <a:rPr lang="zh-CN" altLang="en-US" sz="2000" dirty="0">
                <a:latin typeface="黑体" panose="02010609060101010101" pitchFamily="49" charset="-122"/>
                <a:ea typeface="黑体" panose="02010609060101010101" pitchFamily="49" charset="-122"/>
              </a:rPr>
              <a:t>；</a:t>
            </a:r>
          </a:p>
          <a:p>
            <a:endParaRPr lang="zh-CN" altLang="en-US" sz="20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FC3011C9-4470-434E-AD6F-323BE5EFA23C}"/>
              </a:ext>
            </a:extLst>
          </p:cNvPr>
          <p:cNvPicPr>
            <a:picLocks noChangeAspect="1"/>
          </p:cNvPicPr>
          <p:nvPr/>
        </p:nvPicPr>
        <p:blipFill rotWithShape="1">
          <a:blip r:embed="rId3">
            <a:extLst>
              <a:ext uri="{28A0092B-C50C-407E-A947-70E740481C1C}">
                <a14:useLocalDpi xmlns:a14="http://schemas.microsoft.com/office/drawing/2010/main" val="0"/>
              </a:ext>
            </a:extLst>
          </a:blip>
          <a:srcRect b="8851"/>
          <a:stretch/>
        </p:blipFill>
        <p:spPr>
          <a:xfrm>
            <a:off x="6484410" y="1800964"/>
            <a:ext cx="3807143" cy="3514536"/>
          </a:xfrm>
          <a:prstGeom prst="rect">
            <a:avLst/>
          </a:prstGeom>
        </p:spPr>
      </p:pic>
      <p:pic>
        <p:nvPicPr>
          <p:cNvPr id="6" name="图片 5">
            <a:extLst>
              <a:ext uri="{FF2B5EF4-FFF2-40B4-BE49-F238E27FC236}">
                <a16:creationId xmlns:a16="http://schemas.microsoft.com/office/drawing/2014/main" id="{005787B7-FFBB-41A5-A992-E106F7FF6251}"/>
              </a:ext>
            </a:extLst>
          </p:cNvPr>
          <p:cNvPicPr>
            <a:picLocks noChangeAspect="1"/>
          </p:cNvPicPr>
          <p:nvPr/>
        </p:nvPicPr>
        <p:blipFill>
          <a:blip r:embed="rId4"/>
          <a:stretch>
            <a:fillRect/>
          </a:stretch>
        </p:blipFill>
        <p:spPr>
          <a:xfrm>
            <a:off x="707347" y="4144408"/>
            <a:ext cx="5460090" cy="2342184"/>
          </a:xfrm>
          <a:prstGeom prst="rect">
            <a:avLst/>
          </a:prstGeom>
        </p:spPr>
      </p:pic>
    </p:spTree>
    <p:extLst>
      <p:ext uri="{BB962C8B-B14F-4D97-AF65-F5344CB8AC3E}">
        <p14:creationId xmlns:p14="http://schemas.microsoft.com/office/powerpoint/2010/main" val="760753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fontScale="85000" lnSpcReduction="20000"/>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endPar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三 </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YOLOv4</a:t>
            </a: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总结</a:t>
            </a:r>
            <a:endParaRPr lang="en-US" altLang="zh-CN" sz="4000" b="1" dirty="0">
              <a:latin typeface="SimHei" panose="02010609060101010101" pitchFamily="49" charset="-122"/>
              <a:ea typeface="SimHei" panose="02010609060101010101" pitchFamily="49" charset="-122"/>
            </a:endParaRPr>
          </a:p>
          <a:p>
            <a:pPr algn="ctr" eaLnBrk="1" fontAlgn="auto" hangingPunct="1">
              <a:lnSpc>
                <a:spcPct val="100000"/>
              </a:lnSpc>
              <a:spcAft>
                <a:spcPts val="0"/>
              </a:spcAft>
              <a:defRPr/>
            </a:pP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6" name="Rectangle 2">
            <a:extLst>
              <a:ext uri="{FF2B5EF4-FFF2-40B4-BE49-F238E27FC236}">
                <a16:creationId xmlns:a16="http://schemas.microsoft.com/office/drawing/2014/main" id="{36A9CE03-0813-274F-A525-05FDD5E69B8A}"/>
              </a:ext>
            </a:extLst>
          </p:cNvPr>
          <p:cNvSpPr>
            <a:spLocks noChangeArrowheads="1"/>
          </p:cNvSpPr>
          <p:nvPr/>
        </p:nvSpPr>
        <p:spPr bwMode="auto">
          <a:xfrm>
            <a:off x="2462769" y="1549399"/>
            <a:ext cx="1361543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0" name="图片 7">
            <a:extLst>
              <a:ext uri="{FF2B5EF4-FFF2-40B4-BE49-F238E27FC236}">
                <a16:creationId xmlns:a16="http://schemas.microsoft.com/office/drawing/2014/main" id="{72C9A6CD-62B8-0049-B330-CCA6265405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342900" y="1460500"/>
            <a:ext cx="5130800" cy="5078313"/>
          </a:xfrm>
          <a:prstGeom prst="rect">
            <a:avLst/>
          </a:prstGeom>
          <a:noFill/>
        </p:spPr>
        <p:txBody>
          <a:bodyPr wrap="square" rtlCol="0">
            <a:spAutoFit/>
          </a:bodyPr>
          <a:lstStyle/>
          <a:p>
            <a:r>
              <a:rPr lang="en-US" altLang="zh-CN" dirty="0"/>
              <a:t>         Yolo-V4</a:t>
            </a:r>
            <a:r>
              <a:rPr lang="zh-CN" altLang="en-US" dirty="0"/>
              <a:t>的主要目的在于设计一个能够应用于实际工作环境中的快速目标检测系统，且能够被并行优化，并没有很刻意的去追求理论上的低计算量（</a:t>
            </a:r>
            <a:r>
              <a:rPr lang="en-US" altLang="zh-CN" dirty="0"/>
              <a:t>BFLOP</a:t>
            </a:r>
            <a:r>
              <a:rPr lang="zh-CN" altLang="en-US" dirty="0"/>
              <a:t>）。同时，</a:t>
            </a:r>
            <a:r>
              <a:rPr lang="en-US" altLang="zh-CN" dirty="0"/>
              <a:t>Yolo-V4</a:t>
            </a:r>
            <a:r>
              <a:rPr lang="zh-CN" altLang="en-US" dirty="0"/>
              <a:t>的作者希望算法能够很轻易的被训练，也就是说拥有一块常规了</a:t>
            </a:r>
            <a:r>
              <a:rPr lang="en-US" altLang="zh-CN" dirty="0"/>
              <a:t>GTX-2080ti</a:t>
            </a:r>
            <a:r>
              <a:rPr lang="zh-CN" altLang="en-US" dirty="0"/>
              <a:t>或者</a:t>
            </a:r>
            <a:r>
              <a:rPr lang="en-US" altLang="zh-CN" dirty="0"/>
              <a:t>Titan-XP GPU</a:t>
            </a:r>
            <a:r>
              <a:rPr lang="zh-CN" altLang="en-US" dirty="0"/>
              <a:t>就能够训练</a:t>
            </a:r>
            <a:r>
              <a:rPr lang="en-US" altLang="zh-CN" dirty="0"/>
              <a:t>Yolo-V4</a:t>
            </a:r>
          </a:p>
          <a:p>
            <a:r>
              <a:rPr lang="zh-CN" altLang="en-US" dirty="0"/>
              <a:t>         常规图形处理单元（</a:t>
            </a:r>
            <a:r>
              <a:rPr lang="en-US" altLang="zh-CN" dirty="0"/>
              <a:t>GPU</a:t>
            </a:r>
            <a:r>
              <a:rPr lang="zh-CN" altLang="en-US" dirty="0"/>
              <a:t>）上的实时对象检测器操作允许它们以可承受的价格进行大量使用。最精确的现代神经网络不能实时运行，并且需要大量的</a:t>
            </a:r>
            <a:r>
              <a:rPr lang="en-US" altLang="zh-CN" dirty="0"/>
              <a:t>GPU</a:t>
            </a:r>
            <a:r>
              <a:rPr lang="zh-CN" altLang="en-US" dirty="0"/>
              <a:t>来进行</a:t>
            </a:r>
            <a:r>
              <a:rPr lang="en-US" altLang="zh-CN" dirty="0"/>
              <a:t>mini-batch-size</a:t>
            </a:r>
            <a:r>
              <a:rPr lang="zh-CN" altLang="en-US" dirty="0"/>
              <a:t>的训练。我们通过创建</a:t>
            </a:r>
            <a:r>
              <a:rPr lang="en-US" altLang="zh-CN" dirty="0"/>
              <a:t>CNN</a:t>
            </a:r>
            <a:r>
              <a:rPr lang="zh-CN" altLang="en-US" dirty="0"/>
              <a:t>来解决此类问题，该</a:t>
            </a:r>
            <a:r>
              <a:rPr lang="en-US" altLang="zh-CN" dirty="0"/>
              <a:t>CNN</a:t>
            </a:r>
            <a:r>
              <a:rPr lang="zh-CN" altLang="en-US" dirty="0"/>
              <a:t>在常规</a:t>
            </a:r>
            <a:r>
              <a:rPr lang="en-US" altLang="zh-CN" dirty="0"/>
              <a:t>GPU</a:t>
            </a:r>
            <a:r>
              <a:rPr lang="zh-CN" altLang="en-US" dirty="0"/>
              <a:t>上实时运行。</a:t>
            </a:r>
          </a:p>
          <a:p>
            <a:r>
              <a:rPr lang="zh-CN" altLang="en-US" dirty="0"/>
              <a:t>        这项工作的主要目标是设计生产系统中目标检测器的快速运行速度并优化并行计算，而不是低计算量理论指标（</a:t>
            </a:r>
            <a:r>
              <a:rPr lang="en-US" altLang="zh-CN" dirty="0"/>
              <a:t>BFLOP</a:t>
            </a:r>
            <a:r>
              <a:rPr lang="zh-CN" altLang="en-US" dirty="0"/>
              <a:t>）。例如，任何使用常规</a:t>
            </a:r>
            <a:r>
              <a:rPr lang="en-US" altLang="zh-CN" dirty="0"/>
              <a:t>GPU</a:t>
            </a:r>
            <a:r>
              <a:rPr lang="zh-CN" altLang="en-US" dirty="0"/>
              <a:t>进行训练和测试的人都可以获得实时，高质量和令人信服的对象检测结果。</a:t>
            </a:r>
          </a:p>
          <a:p>
            <a:endParaRPr lang="zh-CN" altLang="en-US" dirty="0"/>
          </a:p>
        </p:txBody>
      </p:sp>
      <p:pic>
        <p:nvPicPr>
          <p:cNvPr id="36865" name="Picture 1" descr="C:\Users\Administrator.20200301-030324\AppData\Roaming\Tencent\Users\717987078\QQ\WinTemp\RichOle\U~P`Z8VA)TZ`}KI5G]PX4OT.png"/>
          <p:cNvPicPr>
            <a:picLocks noChangeAspect="1" noChangeArrowheads="1"/>
          </p:cNvPicPr>
          <p:nvPr/>
        </p:nvPicPr>
        <p:blipFill>
          <a:blip r:embed="rId4"/>
          <a:srcRect/>
          <a:stretch>
            <a:fillRect/>
          </a:stretch>
        </p:blipFill>
        <p:spPr bwMode="auto">
          <a:xfrm>
            <a:off x="5676900" y="1371600"/>
            <a:ext cx="5882803" cy="4740275"/>
          </a:xfrm>
          <a:prstGeom prst="rect">
            <a:avLst/>
          </a:prstGeom>
          <a:noFill/>
        </p:spPr>
      </p:pic>
    </p:spTree>
    <p:extLst>
      <p:ext uri="{BB962C8B-B14F-4D97-AF65-F5344CB8AC3E}">
        <p14:creationId xmlns:p14="http://schemas.microsoft.com/office/powerpoint/2010/main" val="564717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三 </a:t>
            </a:r>
            <a:r>
              <a:rPr lang="en-US" altLang="zh-CN" sz="4000" b="1" dirty="0">
                <a:solidFill>
                  <a:schemeClr val="bg1"/>
                </a:solidFill>
              </a:rPr>
              <a:t>YOLOv4</a:t>
            </a:r>
            <a:r>
              <a:rPr lang="zh-CN" altLang="en-US" sz="4000" b="1" dirty="0">
                <a:solidFill>
                  <a:schemeClr val="bg1"/>
                </a:solidFill>
              </a:rPr>
              <a:t>目标检测成果展示</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1009080" y="2723048"/>
            <a:ext cx="2823780" cy="1631216"/>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    在目标检测模块，我们通过</a:t>
            </a:r>
            <a:r>
              <a:rPr lang="en-US" altLang="zh-CN" sz="2000" dirty="0">
                <a:latin typeface="黑体" panose="02010609060101010101" pitchFamily="49" charset="-122"/>
                <a:ea typeface="黑体" panose="02010609060101010101" pitchFamily="49" charset="-122"/>
              </a:rPr>
              <a:t>YOLOv4</a:t>
            </a:r>
            <a:r>
              <a:rPr lang="zh-CN" altLang="en-US" sz="2000" dirty="0">
                <a:latin typeface="黑体" panose="02010609060101010101" pitchFamily="49" charset="-122"/>
                <a:ea typeface="黑体" panose="02010609060101010101" pitchFamily="49" charset="-122"/>
              </a:rPr>
              <a:t>算法实现了对行人与车辆的目标检测，并进行了计数。</a:t>
            </a:r>
          </a:p>
        </p:txBody>
      </p:sp>
      <p:pic>
        <p:nvPicPr>
          <p:cNvPr id="2" name="图片 1">
            <a:extLst>
              <a:ext uri="{FF2B5EF4-FFF2-40B4-BE49-F238E27FC236}">
                <a16:creationId xmlns:a16="http://schemas.microsoft.com/office/drawing/2014/main" id="{ADD1201B-9AB2-4D10-B625-5CFE691D3B44}"/>
              </a:ext>
            </a:extLst>
          </p:cNvPr>
          <p:cNvPicPr>
            <a:picLocks noChangeAspect="1"/>
          </p:cNvPicPr>
          <p:nvPr/>
        </p:nvPicPr>
        <p:blipFill>
          <a:blip r:embed="rId3"/>
          <a:stretch>
            <a:fillRect/>
          </a:stretch>
        </p:blipFill>
        <p:spPr>
          <a:xfrm>
            <a:off x="4259650" y="1966708"/>
            <a:ext cx="6923270" cy="3848806"/>
          </a:xfrm>
          <a:prstGeom prst="rect">
            <a:avLst/>
          </a:prstGeom>
        </p:spPr>
      </p:pic>
    </p:spTree>
    <p:extLst>
      <p:ext uri="{BB962C8B-B14F-4D97-AF65-F5344CB8AC3E}">
        <p14:creationId xmlns:p14="http://schemas.microsoft.com/office/powerpoint/2010/main" val="3206922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en-US" altLang="zh-CN" sz="4000" b="1" dirty="0">
                <a:solidFill>
                  <a:schemeClr val="bg1"/>
                </a:solidFill>
                <a:latin typeface="Times New Roman" panose="02020603050405020304" pitchFamily="18" charset="0"/>
                <a:cs typeface="Times New Roman" panose="02020603050405020304" pitchFamily="18" charset="0"/>
              </a:rPr>
              <a:t> </a:t>
            </a:r>
            <a:r>
              <a:rPr lang="zh-CN" altLang="en-US" sz="4000" b="1" dirty="0">
                <a:solidFill>
                  <a:schemeClr val="bg1"/>
                </a:solidFill>
                <a:latin typeface="Times New Roman" panose="02020603050405020304" pitchFamily="18" charset="0"/>
                <a:cs typeface="Times New Roman" panose="02020603050405020304" pitchFamily="18" charset="0"/>
              </a:rPr>
              <a:t>目录</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图片 7">
            <a:extLst>
              <a:ext uri="{FF2B5EF4-FFF2-40B4-BE49-F238E27FC236}">
                <a16:creationId xmlns:a16="http://schemas.microsoft.com/office/drawing/2014/main" id="{543C75C3-4CB9-0245-9875-5DBCFDE84E9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625161"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MH_Others_1">
            <a:extLst>
              <a:ext uri="{FF2B5EF4-FFF2-40B4-BE49-F238E27FC236}">
                <a16:creationId xmlns:a16="http://schemas.microsoft.com/office/drawing/2014/main" id="{555FEC90-A3C8-FF4A-95BE-3F1D0E635104}"/>
              </a:ext>
            </a:extLst>
          </p:cNvPr>
          <p:cNvSpPr txBox="1"/>
          <p:nvPr>
            <p:custDataLst>
              <p:tags r:id="rId1"/>
            </p:custDataLst>
          </p:nvPr>
        </p:nvSpPr>
        <p:spPr>
          <a:xfrm>
            <a:off x="596900" y="1206189"/>
            <a:ext cx="2724518" cy="964110"/>
          </a:xfrm>
          <a:prstGeom prst="rect">
            <a:avLst/>
          </a:prstGeom>
          <a:noFill/>
        </p:spPr>
        <p:txBody>
          <a:bodyPr vert="horz" wrap="square" lIns="0" tIns="0" rIns="0" bIns="0" rtlCol="0" anchor="ctr" anchorCtr="0">
            <a:spAutoFit/>
          </a:bodyPr>
          <a:lstStyle/>
          <a:p>
            <a:pPr algn="ctr"/>
            <a:r>
              <a:rPr lang="zh-CN" altLang="en-US" sz="6265"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目  录</a:t>
            </a:r>
          </a:p>
        </p:txBody>
      </p:sp>
      <p:sp>
        <p:nvSpPr>
          <p:cNvPr id="9" name="MH_Others_2">
            <a:extLst>
              <a:ext uri="{FF2B5EF4-FFF2-40B4-BE49-F238E27FC236}">
                <a16:creationId xmlns:a16="http://schemas.microsoft.com/office/drawing/2014/main" id="{6C92D275-746F-7741-B38E-7927E3F178E7}"/>
              </a:ext>
            </a:extLst>
          </p:cNvPr>
          <p:cNvSpPr txBox="1"/>
          <p:nvPr>
            <p:custDataLst>
              <p:tags r:id="rId2"/>
            </p:custDataLst>
          </p:nvPr>
        </p:nvSpPr>
        <p:spPr>
          <a:xfrm>
            <a:off x="610661" y="2169769"/>
            <a:ext cx="2696996" cy="410241"/>
          </a:xfrm>
          <a:prstGeom prst="rect">
            <a:avLst/>
          </a:prstGeom>
          <a:noFill/>
        </p:spPr>
        <p:txBody>
          <a:bodyPr wrap="square" lIns="0" tIns="0" rIns="0" bIns="0">
            <a:spAutoFit/>
          </a:bodyPr>
          <a:lstStyle/>
          <a:p>
            <a:pPr algn="ctr">
              <a:defRPr/>
            </a:pPr>
            <a:r>
              <a:rPr lang="en-US" altLang="zh-CN" sz="2666"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2666"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a:extLst>
              <a:ext uri="{FF2B5EF4-FFF2-40B4-BE49-F238E27FC236}">
                <a16:creationId xmlns:a16="http://schemas.microsoft.com/office/drawing/2014/main" id="{CB898ECD-3626-4D13-877C-5FB0CE420A55}"/>
              </a:ext>
            </a:extLst>
          </p:cNvPr>
          <p:cNvSpPr txBox="1"/>
          <p:nvPr/>
        </p:nvSpPr>
        <p:spPr>
          <a:xfrm>
            <a:off x="4435642" y="1880749"/>
            <a:ext cx="5863389" cy="4031873"/>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一 小组分工与开发流程</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二 需求分析及研究意义</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三</a:t>
            </a:r>
            <a:r>
              <a:rPr lang="en-US" altLang="zh-CN" sz="3200" dirty="0">
                <a:latin typeface="黑体" panose="02010609060101010101" pitchFamily="49" charset="-122"/>
                <a:ea typeface="黑体" panose="02010609060101010101" pitchFamily="49" charset="-122"/>
              </a:rPr>
              <a:t> </a:t>
            </a:r>
            <a:r>
              <a:rPr lang="zh-CN" altLang="en-US" sz="3200" dirty="0">
                <a:latin typeface="黑体" panose="02010609060101010101" pitchFamily="49" charset="-122"/>
                <a:ea typeface="黑体" panose="02010609060101010101" pitchFamily="49" charset="-122"/>
              </a:rPr>
              <a:t>目标检测模块</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四 目标追踪模块</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五 车牌识别模块</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六 流量可视化模块</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七 流量预测模块</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八 项目测试</a:t>
            </a:r>
            <a:endParaRPr lang="en-US" altLang="zh-CN"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40683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四 </a:t>
            </a:r>
            <a:r>
              <a:rPr lang="en-US" altLang="zh-CN" sz="4000" b="1" dirty="0">
                <a:solidFill>
                  <a:schemeClr val="bg1"/>
                </a:solidFill>
              </a:rPr>
              <a:t>MOT</a:t>
            </a:r>
            <a:r>
              <a:rPr lang="zh-CN" altLang="en-US" sz="4000" b="1" dirty="0">
                <a:solidFill>
                  <a:schemeClr val="bg1"/>
                </a:solidFill>
              </a:rPr>
              <a:t>多目标追踪</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597600" y="1587668"/>
            <a:ext cx="6740460" cy="4154984"/>
          </a:xfrm>
          <a:prstGeom prst="rect">
            <a:avLst/>
          </a:prstGeom>
          <a:noFill/>
        </p:spPr>
        <p:txBody>
          <a:bodyPr wrap="square" rtlCol="0">
            <a:spAutoFit/>
          </a:bodyPr>
          <a:lstStyle/>
          <a:p>
            <a:r>
              <a:rPr lang="en-US" altLang="zh-CN" sz="2200" dirty="0">
                <a:latin typeface="黑体" panose="02010609060101010101" pitchFamily="49" charset="-122"/>
                <a:ea typeface="黑体" panose="02010609060101010101" pitchFamily="49" charset="-122"/>
              </a:rPr>
              <a:t>1.</a:t>
            </a:r>
            <a:r>
              <a:rPr lang="zh-CN" altLang="en-US" sz="2200" dirty="0">
                <a:latin typeface="黑体" panose="02010609060101010101" pitchFamily="49" charset="-122"/>
                <a:ea typeface="黑体" panose="02010609060101010101" pitchFamily="49" charset="-122"/>
              </a:rPr>
              <a:t>给定视频原始帧。</a:t>
            </a:r>
          </a:p>
          <a:p>
            <a:r>
              <a:rPr lang="en-US" altLang="zh-CN" sz="2200" dirty="0">
                <a:latin typeface="黑体" panose="02010609060101010101" pitchFamily="49" charset="-122"/>
                <a:ea typeface="黑体" panose="02010609060101010101" pitchFamily="49" charset="-122"/>
              </a:rPr>
              <a:t>2.</a:t>
            </a:r>
            <a:r>
              <a:rPr lang="zh-CN" altLang="en-US" sz="2200" dirty="0">
                <a:latin typeface="黑体" panose="02010609060101010101" pitchFamily="49" charset="-122"/>
                <a:ea typeface="黑体" panose="02010609060101010101" pitchFamily="49" charset="-122"/>
              </a:rPr>
              <a:t>运行目标检测器如</a:t>
            </a:r>
            <a:r>
              <a:rPr lang="en-US" altLang="zh-CN" sz="2200" dirty="0">
                <a:latin typeface="黑体" panose="02010609060101010101" pitchFamily="49" charset="-122"/>
                <a:ea typeface="黑体" panose="02010609060101010101" pitchFamily="49" charset="-122"/>
              </a:rPr>
              <a:t>Faster R-CNN</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YOLO</a:t>
            </a:r>
            <a:r>
              <a:rPr lang="zh-CN" altLang="en-US" sz="2200" dirty="0">
                <a:latin typeface="黑体" panose="02010609060101010101" pitchFamily="49" charset="-122"/>
                <a:ea typeface="黑体" panose="02010609060101010101" pitchFamily="49" charset="-122"/>
              </a:rPr>
              <a:t>、</a:t>
            </a:r>
            <a:r>
              <a:rPr lang="en-US" altLang="zh-CN" sz="2200" dirty="0">
                <a:latin typeface="黑体" panose="02010609060101010101" pitchFamily="49" charset="-122"/>
                <a:ea typeface="黑体" panose="02010609060101010101" pitchFamily="49" charset="-122"/>
              </a:rPr>
              <a:t>SSD</a:t>
            </a:r>
            <a:r>
              <a:rPr lang="zh-CN" altLang="en-US" sz="2200" dirty="0">
                <a:latin typeface="黑体" panose="02010609060101010101" pitchFamily="49" charset="-122"/>
                <a:ea typeface="黑体" panose="02010609060101010101" pitchFamily="49" charset="-122"/>
              </a:rPr>
              <a:t>等进行检测，获取目标检测框。</a:t>
            </a:r>
          </a:p>
          <a:p>
            <a:r>
              <a:rPr lang="en-US" altLang="zh-CN" sz="2200" dirty="0">
                <a:latin typeface="黑体" panose="02010609060101010101" pitchFamily="49" charset="-122"/>
                <a:ea typeface="黑体" panose="02010609060101010101" pitchFamily="49" charset="-122"/>
              </a:rPr>
              <a:t>3.</a:t>
            </a:r>
            <a:r>
              <a:rPr lang="zh-CN" altLang="en-US" sz="2200" dirty="0">
                <a:latin typeface="黑体" panose="02010609060101010101" pitchFamily="49" charset="-122"/>
                <a:ea typeface="黑体" panose="02010609060101010101" pitchFamily="49" charset="-122"/>
              </a:rPr>
              <a:t>将所有目标框中对应的目标抠出来，进行特征提取（包括表观特征或者运动特征）。</a:t>
            </a:r>
          </a:p>
          <a:p>
            <a:r>
              <a:rPr lang="en-US" altLang="zh-CN" sz="2200" dirty="0">
                <a:latin typeface="黑体" panose="02010609060101010101" pitchFamily="49" charset="-122"/>
                <a:ea typeface="黑体" panose="02010609060101010101" pitchFamily="49" charset="-122"/>
              </a:rPr>
              <a:t>4.</a:t>
            </a:r>
            <a:r>
              <a:rPr lang="zh-CN" altLang="en-US" sz="2200" dirty="0">
                <a:latin typeface="黑体" panose="02010609060101010101" pitchFamily="49" charset="-122"/>
                <a:ea typeface="黑体" panose="02010609060101010101" pitchFamily="49" charset="-122"/>
              </a:rPr>
              <a:t>进行相似度计算，计算前后两帧目标之间的匹配程度（前后属于同一个目标的之间的距离比较小，不同目标的距离比较大）</a:t>
            </a:r>
          </a:p>
          <a:p>
            <a:r>
              <a:rPr lang="en-US" altLang="zh-CN" sz="2200" dirty="0">
                <a:latin typeface="黑体" panose="02010609060101010101" pitchFamily="49" charset="-122"/>
                <a:ea typeface="黑体" panose="02010609060101010101" pitchFamily="49" charset="-122"/>
              </a:rPr>
              <a:t>5.</a:t>
            </a:r>
            <a:r>
              <a:rPr lang="zh-CN" altLang="en-US" sz="2200" dirty="0">
                <a:latin typeface="黑体" panose="02010609060101010101" pitchFamily="49" charset="-122"/>
                <a:ea typeface="黑体" panose="02010609060101010101" pitchFamily="49" charset="-122"/>
              </a:rPr>
              <a:t>数据关联，为每个对象分配目标的</a:t>
            </a:r>
            <a:r>
              <a:rPr lang="en-US" altLang="zh-CN" sz="2200" dirty="0">
                <a:latin typeface="黑体" panose="02010609060101010101" pitchFamily="49" charset="-122"/>
                <a:ea typeface="黑体" panose="02010609060101010101" pitchFamily="49" charset="-122"/>
              </a:rPr>
              <a:t>ID</a:t>
            </a:r>
            <a:r>
              <a:rPr lang="zh-CN" altLang="en-US" sz="2200" dirty="0">
                <a:latin typeface="黑体" panose="02010609060101010101" pitchFamily="49" charset="-122"/>
                <a:ea typeface="黑体" panose="02010609060101010101" pitchFamily="49" charset="-122"/>
              </a:rPr>
              <a:t>。</a:t>
            </a:r>
            <a:endParaRPr lang="en-US" altLang="zh-CN" sz="2200" dirty="0">
              <a:latin typeface="黑体" panose="02010609060101010101" pitchFamily="49" charset="-122"/>
              <a:ea typeface="黑体" panose="02010609060101010101" pitchFamily="49" charset="-122"/>
            </a:endParaRPr>
          </a:p>
          <a:p>
            <a:r>
              <a:rPr lang="zh-CN" altLang="en-US" sz="2200" dirty="0">
                <a:latin typeface="黑体" panose="02010609060101010101" pitchFamily="49" charset="-122"/>
                <a:ea typeface="黑体" panose="02010609060101010101" pitchFamily="49" charset="-122"/>
              </a:rPr>
              <a:t>以上就是五个核心步骤，其中核心是检测，</a:t>
            </a:r>
            <a:r>
              <a:rPr lang="en-US" altLang="zh-CN" sz="2200" dirty="0">
                <a:latin typeface="黑体" panose="02010609060101010101" pitchFamily="49" charset="-122"/>
                <a:ea typeface="黑体" panose="02010609060101010101" pitchFamily="49" charset="-122"/>
              </a:rPr>
              <a:t>SORT</a:t>
            </a:r>
            <a:r>
              <a:rPr lang="zh-CN" altLang="en-US" sz="2200" dirty="0">
                <a:latin typeface="黑体" panose="02010609060101010101" pitchFamily="49" charset="-122"/>
                <a:ea typeface="黑体" panose="02010609060101010101" pitchFamily="49" charset="-122"/>
              </a:rPr>
              <a:t>论文的摘要中提到，仅仅换一个更好的检测器，就可以将目标跟踪表现提升</a:t>
            </a:r>
            <a:r>
              <a:rPr lang="en-US" altLang="zh-CN" sz="2200" dirty="0">
                <a:latin typeface="黑体" panose="02010609060101010101" pitchFamily="49" charset="-122"/>
                <a:ea typeface="黑体" panose="02010609060101010101" pitchFamily="49" charset="-122"/>
              </a:rPr>
              <a:t>18.9%</a:t>
            </a:r>
            <a:endParaRPr lang="zh-CN" altLang="en-US" sz="220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9D2F7C6C-84EA-4BE9-94B6-1C736D54EB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4009" y="2650115"/>
            <a:ext cx="3451860" cy="2030090"/>
          </a:xfrm>
          <a:prstGeom prst="rect">
            <a:avLst/>
          </a:prstGeom>
        </p:spPr>
      </p:pic>
    </p:spTree>
    <p:extLst>
      <p:ext uri="{BB962C8B-B14F-4D97-AF65-F5344CB8AC3E}">
        <p14:creationId xmlns:p14="http://schemas.microsoft.com/office/powerpoint/2010/main" val="3449213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四 </a:t>
            </a:r>
            <a:r>
              <a:rPr lang="en-US" altLang="zh-CN" sz="4000" b="1" dirty="0">
                <a:solidFill>
                  <a:schemeClr val="bg1"/>
                </a:solidFill>
              </a:rPr>
              <a:t>SORT</a:t>
            </a:r>
            <a:r>
              <a:rPr lang="zh-CN" altLang="en-US" sz="4000" b="1" dirty="0">
                <a:solidFill>
                  <a:schemeClr val="bg1"/>
                </a:solidFill>
              </a:rPr>
              <a:t>介绍</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1344360" y="1305728"/>
            <a:ext cx="9354120" cy="4708981"/>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Deep SORT</a:t>
            </a:r>
            <a:r>
              <a:rPr lang="zh-CN" altLang="en-US" sz="2000" dirty="0">
                <a:latin typeface="黑体" panose="02010609060101010101" pitchFamily="49" charset="-122"/>
                <a:ea typeface="黑体" panose="02010609060101010101" pitchFamily="49" charset="-122"/>
              </a:rPr>
              <a:t>算法的前身是</a:t>
            </a:r>
            <a:r>
              <a:rPr lang="en-US" altLang="zh-CN" sz="2000" dirty="0">
                <a:latin typeface="黑体" panose="02010609060101010101" pitchFamily="49" charset="-122"/>
                <a:ea typeface="黑体" panose="02010609060101010101" pitchFamily="49" charset="-122"/>
              </a:rPr>
              <a:t>SORT, </a:t>
            </a:r>
            <a:r>
              <a:rPr lang="zh-CN" altLang="en-US" sz="2000" dirty="0">
                <a:latin typeface="黑体" panose="02010609060101010101" pitchFamily="49" charset="-122"/>
                <a:ea typeface="黑体" panose="02010609060101010101" pitchFamily="49" charset="-122"/>
              </a:rPr>
              <a:t>全称是</a:t>
            </a:r>
            <a:r>
              <a:rPr lang="en-US" altLang="zh-CN" sz="2000" dirty="0">
                <a:latin typeface="黑体" panose="02010609060101010101" pitchFamily="49" charset="-122"/>
                <a:ea typeface="黑体" panose="02010609060101010101" pitchFamily="49" charset="-122"/>
              </a:rPr>
              <a:t>Simple Online and Realtime Tracking</a:t>
            </a:r>
            <a:r>
              <a:rPr lang="zh-CN" altLang="en-US" sz="2000" dirty="0">
                <a:latin typeface="黑体" panose="02010609060101010101" pitchFamily="49" charset="-122"/>
                <a:ea typeface="黑体" panose="02010609060101010101" pitchFamily="49" charset="-122"/>
              </a:rPr>
              <a:t>。利用卡尔曼滤波算法</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匈牙利算法，极大提高了多目标跟踪的速度，同时达到了</a:t>
            </a:r>
            <a:r>
              <a:rPr lang="en-US" altLang="zh-CN" sz="2000" dirty="0">
                <a:latin typeface="黑体" panose="02010609060101010101" pitchFamily="49" charset="-122"/>
                <a:ea typeface="黑体" panose="02010609060101010101" pitchFamily="49" charset="-122"/>
              </a:rPr>
              <a:t>SOTA</a:t>
            </a:r>
            <a:r>
              <a:rPr lang="zh-CN" altLang="en-US" sz="2000" dirty="0">
                <a:latin typeface="黑体" panose="02010609060101010101" pitchFamily="49" charset="-122"/>
                <a:ea typeface="黑体" panose="02010609060101010101" pitchFamily="49" charset="-122"/>
              </a:rPr>
              <a:t>的准确率。</a:t>
            </a:r>
          </a:p>
          <a:p>
            <a:r>
              <a:rPr lang="zh-CN" altLang="en-US" sz="2000" dirty="0">
                <a:latin typeface="黑体" panose="02010609060101010101" pitchFamily="49" charset="-122"/>
                <a:ea typeface="黑体" panose="02010609060101010101" pitchFamily="49" charset="-122"/>
              </a:rPr>
              <a:t>核心就是两个算法：卡尔曼滤波和匈牙利算法。</a:t>
            </a:r>
          </a:p>
          <a:p>
            <a:r>
              <a:rPr lang="zh-CN" altLang="en-US" sz="2000" dirty="0">
                <a:latin typeface="黑体" panose="02010609060101010101" pitchFamily="49" charset="-122"/>
                <a:ea typeface="黑体" panose="02010609060101010101" pitchFamily="49" charset="-122"/>
              </a:rPr>
              <a:t>卡尔曼滤波算法分为两个过程，预测和更新。该算法将目标的运动状态定义为</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个正态分布的向量。</a:t>
            </a:r>
          </a:p>
          <a:p>
            <a:r>
              <a:rPr lang="zh-CN" altLang="en-US" sz="2000" dirty="0">
                <a:latin typeface="黑体" panose="02010609060101010101" pitchFamily="49" charset="-122"/>
                <a:ea typeface="黑体" panose="02010609060101010101" pitchFamily="49" charset="-122"/>
              </a:rPr>
              <a:t>预测：当目标经过移动，通过上一帧的目标框和速度等参数，预测出当前帧的目标框位置和速度等参数。</a:t>
            </a:r>
          </a:p>
          <a:p>
            <a:r>
              <a:rPr lang="zh-CN" altLang="en-US" sz="2000" dirty="0">
                <a:latin typeface="黑体" panose="02010609060101010101" pitchFamily="49" charset="-122"/>
                <a:ea typeface="黑体" panose="02010609060101010101" pitchFamily="49" charset="-122"/>
              </a:rPr>
              <a:t>更新：预测值和观测值，两个正态分布的状态进行线性加权，得到目前系统预测的状态。</a:t>
            </a:r>
          </a:p>
          <a:p>
            <a:r>
              <a:rPr lang="zh-CN" altLang="en-US" sz="2000" dirty="0">
                <a:latin typeface="黑体" panose="02010609060101010101" pitchFamily="49" charset="-122"/>
                <a:ea typeface="黑体" panose="02010609060101010101" pitchFamily="49" charset="-122"/>
              </a:rPr>
              <a:t>匈牙利算法：解决的是一个分配问题，在</a:t>
            </a:r>
            <a:r>
              <a:rPr lang="en-US" altLang="zh-CN" sz="2000" dirty="0">
                <a:latin typeface="黑体" panose="02010609060101010101" pitchFamily="49" charset="-122"/>
                <a:ea typeface="黑体" panose="02010609060101010101" pitchFamily="49" charset="-122"/>
              </a:rPr>
              <a:t>MOT</a:t>
            </a:r>
            <a:r>
              <a:rPr lang="zh-CN" altLang="en-US" sz="2000" dirty="0">
                <a:latin typeface="黑体" panose="02010609060101010101" pitchFamily="49" charset="-122"/>
                <a:ea typeface="黑体" panose="02010609060101010101" pitchFamily="49" charset="-122"/>
              </a:rPr>
              <a:t>主要步骤中的计算相似度的，得到了前后两帧的相似度矩阵。匈牙利算法就是通过求解这个相似度矩阵，从而解决前后两帧真正匹配的目标。这部分</a:t>
            </a:r>
            <a:r>
              <a:rPr lang="en-US" altLang="zh-CN" sz="2000" dirty="0" err="1">
                <a:latin typeface="黑体" panose="02010609060101010101" pitchFamily="49" charset="-122"/>
                <a:ea typeface="黑体" panose="02010609060101010101" pitchFamily="49" charset="-122"/>
              </a:rPr>
              <a:t>sklearn</a:t>
            </a:r>
            <a:r>
              <a:rPr lang="zh-CN" altLang="en-US" sz="2000" dirty="0">
                <a:latin typeface="黑体" panose="02010609060101010101" pitchFamily="49" charset="-122"/>
                <a:ea typeface="黑体" panose="02010609060101010101" pitchFamily="49" charset="-122"/>
              </a:rPr>
              <a:t>库有对应的函数</a:t>
            </a:r>
            <a:r>
              <a:rPr lang="en-US" altLang="zh-CN" sz="2000" dirty="0" err="1">
                <a:latin typeface="黑体" panose="02010609060101010101" pitchFamily="49" charset="-122"/>
                <a:ea typeface="黑体" panose="02010609060101010101" pitchFamily="49" charset="-122"/>
              </a:rPr>
              <a:t>linear_assignment</a:t>
            </a:r>
            <a:r>
              <a:rPr lang="zh-CN" altLang="en-US" sz="2000" dirty="0">
                <a:latin typeface="黑体" panose="02010609060101010101" pitchFamily="49" charset="-122"/>
                <a:ea typeface="黑体" panose="02010609060101010101" pitchFamily="49" charset="-122"/>
              </a:rPr>
              <a:t>来进行求解。</a:t>
            </a:r>
          </a:p>
          <a:p>
            <a:r>
              <a:rPr lang="en-US" altLang="zh-CN" sz="2000" dirty="0">
                <a:latin typeface="黑体" panose="02010609060101010101" pitchFamily="49" charset="-122"/>
                <a:ea typeface="黑体" panose="02010609060101010101" pitchFamily="49" charset="-122"/>
              </a:rPr>
              <a:t>SORT</a:t>
            </a:r>
            <a:r>
              <a:rPr lang="zh-CN" altLang="en-US" sz="2000" dirty="0">
                <a:latin typeface="黑体" panose="02010609060101010101" pitchFamily="49" charset="-122"/>
                <a:ea typeface="黑体" panose="02010609060101010101" pitchFamily="49" charset="-122"/>
              </a:rPr>
              <a:t>算法中是通过前后两帧</a:t>
            </a:r>
            <a:r>
              <a:rPr lang="en-US" altLang="zh-CN" sz="2000" dirty="0">
                <a:latin typeface="黑体" panose="02010609060101010101" pitchFamily="49" charset="-122"/>
                <a:ea typeface="黑体" panose="02010609060101010101" pitchFamily="49" charset="-122"/>
              </a:rPr>
              <a:t>IOU</a:t>
            </a:r>
            <a:r>
              <a:rPr lang="zh-CN" altLang="en-US" sz="2000" dirty="0">
                <a:latin typeface="黑体" panose="02010609060101010101" pitchFamily="49" charset="-122"/>
                <a:ea typeface="黑体" panose="02010609060101010101" pitchFamily="49" charset="-122"/>
              </a:rPr>
              <a:t>来构建相似度矩阵，所以</a:t>
            </a:r>
            <a:r>
              <a:rPr lang="en-US" altLang="zh-CN" sz="2000" dirty="0">
                <a:latin typeface="黑体" panose="02010609060101010101" pitchFamily="49" charset="-122"/>
                <a:ea typeface="黑体" panose="02010609060101010101" pitchFamily="49" charset="-122"/>
              </a:rPr>
              <a:t>SORT</a:t>
            </a:r>
            <a:r>
              <a:rPr lang="zh-CN" altLang="en-US" sz="2000" dirty="0">
                <a:latin typeface="黑体" panose="02010609060101010101" pitchFamily="49" charset="-122"/>
                <a:ea typeface="黑体" panose="02010609060101010101" pitchFamily="49" charset="-122"/>
              </a:rPr>
              <a:t>计算速度非常快</a:t>
            </a:r>
          </a:p>
        </p:txBody>
      </p:sp>
    </p:spTree>
    <p:extLst>
      <p:ext uri="{BB962C8B-B14F-4D97-AF65-F5344CB8AC3E}">
        <p14:creationId xmlns:p14="http://schemas.microsoft.com/office/powerpoint/2010/main" val="2009089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四 </a:t>
            </a:r>
            <a:r>
              <a:rPr lang="en-US" altLang="zh-CN" sz="4000" b="1" dirty="0">
                <a:solidFill>
                  <a:schemeClr val="bg1"/>
                </a:solidFill>
              </a:rPr>
              <a:t>Deep SORT</a:t>
            </a:r>
            <a:r>
              <a:rPr lang="zh-CN" altLang="en-US" sz="4000" b="1" dirty="0">
                <a:solidFill>
                  <a:schemeClr val="bg1"/>
                </a:solidFill>
              </a:rPr>
              <a:t>介绍</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750000" y="2214206"/>
            <a:ext cx="5041200" cy="2554545"/>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Deep SORT</a:t>
            </a:r>
            <a:r>
              <a:rPr lang="zh-CN" altLang="en-US" sz="2000" dirty="0">
                <a:latin typeface="黑体" panose="02010609060101010101" pitchFamily="49" charset="-122"/>
                <a:ea typeface="黑体" panose="02010609060101010101" pitchFamily="49" charset="-122"/>
              </a:rPr>
              <a:t>算法在</a:t>
            </a:r>
            <a:r>
              <a:rPr lang="en-US" altLang="zh-CN" sz="2000" dirty="0">
                <a:latin typeface="黑体" panose="02010609060101010101" pitchFamily="49" charset="-122"/>
                <a:ea typeface="黑体" panose="02010609060101010101" pitchFamily="49" charset="-122"/>
              </a:rPr>
              <a:t>SORT</a:t>
            </a:r>
            <a:r>
              <a:rPr lang="zh-CN" altLang="en-US" sz="2000" dirty="0">
                <a:latin typeface="黑体" panose="02010609060101010101" pitchFamily="49" charset="-122"/>
                <a:ea typeface="黑体" panose="02010609060101010101" pitchFamily="49" charset="-122"/>
              </a:rPr>
              <a:t>算法的基础上增加了级联匹配</a:t>
            </a:r>
            <a:r>
              <a:rPr lang="en-US" altLang="zh-CN" sz="2000" dirty="0">
                <a:latin typeface="黑体" panose="02010609060101010101" pitchFamily="49" charset="-122"/>
                <a:ea typeface="黑体" panose="02010609060101010101" pitchFamily="49" charset="-122"/>
              </a:rPr>
              <a:t>(Matching Cascade)+</a:t>
            </a:r>
            <a:r>
              <a:rPr lang="zh-CN" altLang="en-US" sz="2000" dirty="0">
                <a:latin typeface="黑体" panose="02010609060101010101" pitchFamily="49" charset="-122"/>
                <a:ea typeface="黑体" panose="02010609060101010101" pitchFamily="49" charset="-122"/>
              </a:rPr>
              <a:t>新轨迹的确认</a:t>
            </a:r>
            <a:r>
              <a:rPr lang="en-US" altLang="zh-CN" sz="2000" dirty="0">
                <a:latin typeface="黑体" panose="02010609060101010101" pitchFamily="49" charset="-122"/>
                <a:ea typeface="黑体" panose="02010609060101010101" pitchFamily="49" charset="-122"/>
              </a:rPr>
              <a:t>(confirmed)</a:t>
            </a:r>
            <a:r>
              <a:rPr lang="zh-CN" altLang="en-US" sz="2000" dirty="0">
                <a:latin typeface="黑体" panose="02010609060101010101" pitchFamily="49" charset="-122"/>
                <a:ea typeface="黑体" panose="02010609060101010101" pitchFamily="49" charset="-122"/>
              </a:rPr>
              <a:t>。总体流程就是：</a:t>
            </a:r>
          </a:p>
          <a:p>
            <a:endParaRPr lang="zh-CN" altLang="en-US"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卡尔曼滤波器预测轨迹</a:t>
            </a:r>
            <a:r>
              <a:rPr lang="en-US" altLang="zh-CN" sz="2000" dirty="0">
                <a:latin typeface="黑体" panose="02010609060101010101" pitchFamily="49" charset="-122"/>
                <a:ea typeface="黑体" panose="02010609060101010101" pitchFamily="49" charset="-122"/>
              </a:rPr>
              <a:t>Tracks</a:t>
            </a:r>
            <a:r>
              <a:rPr lang="zh-CN" altLang="en-US" sz="2000" dirty="0">
                <a:latin typeface="黑体" panose="02010609060101010101" pitchFamily="49" charset="-122"/>
                <a:ea typeface="黑体" panose="02010609060101010101" pitchFamily="49" charset="-122"/>
              </a:rPr>
              <a:t>使用匈牙利算法将预测得到的轨迹</a:t>
            </a:r>
            <a:r>
              <a:rPr lang="en-US" altLang="zh-CN" sz="2000" dirty="0">
                <a:latin typeface="黑体" panose="02010609060101010101" pitchFamily="49" charset="-122"/>
                <a:ea typeface="黑体" panose="02010609060101010101" pitchFamily="49" charset="-122"/>
              </a:rPr>
              <a:t>Tracks</a:t>
            </a:r>
            <a:r>
              <a:rPr lang="zh-CN" altLang="en-US" sz="2000" dirty="0">
                <a:latin typeface="黑体" panose="02010609060101010101" pitchFamily="49" charset="-122"/>
                <a:ea typeface="黑体" panose="02010609060101010101" pitchFamily="49" charset="-122"/>
              </a:rPr>
              <a:t>和当前帧中的</a:t>
            </a:r>
            <a:r>
              <a:rPr lang="en-US" altLang="zh-CN" sz="2000" dirty="0">
                <a:latin typeface="黑体" panose="02010609060101010101" pitchFamily="49" charset="-122"/>
                <a:ea typeface="黑体" panose="02010609060101010101" pitchFamily="49" charset="-122"/>
              </a:rPr>
              <a:t>detections</a:t>
            </a:r>
            <a:r>
              <a:rPr lang="zh-CN" altLang="en-US" sz="2000" dirty="0">
                <a:latin typeface="黑体" panose="02010609060101010101" pitchFamily="49" charset="-122"/>
                <a:ea typeface="黑体" panose="02010609060101010101" pitchFamily="49" charset="-122"/>
              </a:rPr>
              <a:t>进行匹配</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级联匹配和</a:t>
            </a:r>
            <a:r>
              <a:rPr lang="en-US" altLang="zh-CN" sz="2000" dirty="0">
                <a:latin typeface="黑体" panose="02010609060101010101" pitchFamily="49" charset="-122"/>
                <a:ea typeface="黑体" panose="02010609060101010101" pitchFamily="49" charset="-122"/>
              </a:rPr>
              <a:t>IOU</a:t>
            </a:r>
            <a:r>
              <a:rPr lang="zh-CN" altLang="en-US" sz="2000" dirty="0">
                <a:latin typeface="黑体" panose="02010609060101010101" pitchFamily="49" charset="-122"/>
                <a:ea typeface="黑体" panose="02010609060101010101" pitchFamily="49" charset="-122"/>
              </a:rPr>
              <a:t>匹配</a:t>
            </a:r>
            <a:r>
              <a:rPr lang="en-US" altLang="zh-CN" sz="2000" dirty="0">
                <a:latin typeface="黑体" panose="02010609060101010101" pitchFamily="49" charset="-122"/>
                <a:ea typeface="黑体" panose="02010609060101010101" pitchFamily="49" charset="-122"/>
              </a:rPr>
              <a:t>)</a:t>
            </a:r>
          </a:p>
          <a:p>
            <a:r>
              <a:rPr lang="zh-CN" altLang="en-US" sz="2000" dirty="0">
                <a:latin typeface="黑体" panose="02010609060101010101" pitchFamily="49" charset="-122"/>
                <a:ea typeface="黑体" panose="02010609060101010101" pitchFamily="49" charset="-122"/>
              </a:rPr>
              <a:t>卡尔曼滤波更新。</a:t>
            </a:r>
          </a:p>
        </p:txBody>
      </p:sp>
      <p:pic>
        <p:nvPicPr>
          <p:cNvPr id="6" name="内容占位符 3">
            <a:extLst>
              <a:ext uri="{FF2B5EF4-FFF2-40B4-BE49-F238E27FC236}">
                <a16:creationId xmlns:a16="http://schemas.microsoft.com/office/drawing/2014/main" id="{5B816108-D593-43F8-8B4C-DE687821A913}"/>
              </a:ext>
            </a:extLst>
          </p:cNvPr>
          <p:cNvPicPr>
            <a:picLocks noGrp="1" noChangeAspect="1"/>
          </p:cNvPicPr>
          <p:nvPr>
            <p:ph idx="1"/>
          </p:nvPr>
        </p:nvPicPr>
        <p:blipFill>
          <a:blip r:embed="rId3"/>
          <a:stretch>
            <a:fillRect/>
          </a:stretch>
        </p:blipFill>
        <p:spPr>
          <a:xfrm>
            <a:off x="5966460" y="1923437"/>
            <a:ext cx="5267325" cy="3136084"/>
          </a:xfrm>
          <a:prstGeom prst="rect">
            <a:avLst/>
          </a:prstGeom>
        </p:spPr>
      </p:pic>
    </p:spTree>
    <p:extLst>
      <p:ext uri="{BB962C8B-B14F-4D97-AF65-F5344CB8AC3E}">
        <p14:creationId xmlns:p14="http://schemas.microsoft.com/office/powerpoint/2010/main" val="2027068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四 </a:t>
            </a:r>
            <a:r>
              <a:rPr lang="en-US" altLang="zh-CN" sz="4000" b="1" dirty="0">
                <a:solidFill>
                  <a:schemeClr val="bg1"/>
                </a:solidFill>
              </a:rPr>
              <a:t>Deep SORT</a:t>
            </a:r>
            <a:r>
              <a:rPr lang="zh-CN" altLang="en-US" sz="4000" b="1" dirty="0">
                <a:solidFill>
                  <a:schemeClr val="bg1"/>
                </a:solidFill>
              </a:rPr>
              <a:t>类图</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750000" y="2214206"/>
            <a:ext cx="5041200" cy="3170099"/>
          </a:xfrm>
          <a:prstGeom prst="rect">
            <a:avLst/>
          </a:prstGeom>
          <a:noFill/>
        </p:spPr>
        <p:txBody>
          <a:bodyPr wrap="square" rtlCol="0">
            <a:spAutoFit/>
          </a:bodyPr>
          <a:lstStyle/>
          <a:p>
            <a:r>
              <a:rPr lang="en-US" altLang="zh-CN" sz="2000" dirty="0" err="1">
                <a:latin typeface="黑体" panose="02010609060101010101" pitchFamily="49" charset="-122"/>
                <a:ea typeface="黑体" panose="02010609060101010101" pitchFamily="49" charset="-122"/>
              </a:rPr>
              <a:t>DeepSort</a:t>
            </a:r>
            <a:r>
              <a:rPr lang="zh-CN" altLang="en-US" sz="2000" dirty="0">
                <a:latin typeface="黑体" panose="02010609060101010101" pitchFamily="49" charset="-122"/>
                <a:ea typeface="黑体" panose="02010609060101010101" pitchFamily="49" charset="-122"/>
              </a:rPr>
              <a:t>是核心类，调用其他模块，大体上可以分为三个模块：</a:t>
            </a:r>
          </a:p>
          <a:p>
            <a:endParaRPr lang="zh-CN" altLang="en-US" sz="2000" dirty="0">
              <a:latin typeface="黑体" panose="02010609060101010101" pitchFamily="49" charset="-122"/>
              <a:ea typeface="黑体" panose="02010609060101010101" pitchFamily="49" charset="-122"/>
            </a:endParaRPr>
          </a:p>
          <a:p>
            <a:r>
              <a:rPr lang="en-US" altLang="zh-CN" sz="2000" dirty="0" err="1">
                <a:latin typeface="黑体" panose="02010609060101010101" pitchFamily="49" charset="-122"/>
                <a:ea typeface="黑体" panose="02010609060101010101" pitchFamily="49" charset="-122"/>
              </a:rPr>
              <a:t>ReID</a:t>
            </a:r>
            <a:r>
              <a:rPr lang="zh-CN" altLang="en-US" sz="2000" dirty="0">
                <a:latin typeface="黑体" panose="02010609060101010101" pitchFamily="49" charset="-122"/>
                <a:ea typeface="黑体" panose="02010609060101010101" pitchFamily="49" charset="-122"/>
              </a:rPr>
              <a:t>模块，用于提取表观特征，原论文中是生成了</a:t>
            </a:r>
            <a:r>
              <a:rPr lang="en-US" altLang="zh-CN" sz="2000" dirty="0">
                <a:latin typeface="黑体" panose="02010609060101010101" pitchFamily="49" charset="-122"/>
                <a:ea typeface="黑体" panose="02010609060101010101" pitchFamily="49" charset="-122"/>
              </a:rPr>
              <a:t>128</a:t>
            </a:r>
            <a:r>
              <a:rPr lang="zh-CN" altLang="en-US" sz="2000" dirty="0">
                <a:latin typeface="黑体" panose="02010609060101010101" pitchFamily="49" charset="-122"/>
                <a:ea typeface="黑体" panose="02010609060101010101" pitchFamily="49" charset="-122"/>
              </a:rPr>
              <a:t>维的</a:t>
            </a:r>
            <a:r>
              <a:rPr lang="en-US" altLang="zh-CN" sz="2000" dirty="0">
                <a:latin typeface="黑体" panose="02010609060101010101" pitchFamily="49" charset="-122"/>
                <a:ea typeface="黑体" panose="02010609060101010101" pitchFamily="49" charset="-122"/>
              </a:rPr>
              <a:t>embedding</a:t>
            </a:r>
            <a:r>
              <a:rPr lang="zh-CN" altLang="en-US" sz="2000" dirty="0">
                <a:latin typeface="黑体" panose="02010609060101010101" pitchFamily="49" charset="-122"/>
                <a:ea typeface="黑体" panose="02010609060101010101" pitchFamily="49" charset="-122"/>
              </a:rPr>
              <a:t>。</a:t>
            </a:r>
          </a:p>
          <a:p>
            <a:r>
              <a:rPr lang="en-US" altLang="zh-CN" sz="2000" dirty="0">
                <a:latin typeface="黑体" panose="02010609060101010101" pitchFamily="49" charset="-122"/>
                <a:ea typeface="黑体" panose="02010609060101010101" pitchFamily="49" charset="-122"/>
              </a:rPr>
              <a:t>Track</a:t>
            </a:r>
            <a:r>
              <a:rPr lang="zh-CN" altLang="en-US" sz="2000" dirty="0">
                <a:latin typeface="黑体" panose="02010609060101010101" pitchFamily="49" charset="-122"/>
                <a:ea typeface="黑体" panose="02010609060101010101" pitchFamily="49" charset="-122"/>
              </a:rPr>
              <a:t>模块，轨迹类，用于保存一个</a:t>
            </a:r>
            <a:r>
              <a:rPr lang="en-US" altLang="zh-CN" sz="2000" dirty="0">
                <a:latin typeface="黑体" panose="02010609060101010101" pitchFamily="49" charset="-122"/>
                <a:ea typeface="黑体" panose="02010609060101010101" pitchFamily="49" charset="-122"/>
              </a:rPr>
              <a:t>Track</a:t>
            </a:r>
            <a:r>
              <a:rPr lang="zh-CN" altLang="en-US" sz="2000" dirty="0">
                <a:latin typeface="黑体" panose="02010609060101010101" pitchFamily="49" charset="-122"/>
                <a:ea typeface="黑体" panose="02010609060101010101" pitchFamily="49" charset="-122"/>
              </a:rPr>
              <a:t>的状态信息，是一个基本单位。</a:t>
            </a:r>
          </a:p>
          <a:p>
            <a:r>
              <a:rPr lang="en-US" altLang="zh-CN" sz="2000" dirty="0">
                <a:latin typeface="黑体" panose="02010609060101010101" pitchFamily="49" charset="-122"/>
                <a:ea typeface="黑体" panose="02010609060101010101" pitchFamily="49" charset="-122"/>
              </a:rPr>
              <a:t>Tracker</a:t>
            </a:r>
            <a:r>
              <a:rPr lang="zh-CN" altLang="en-US" sz="2000" dirty="0">
                <a:latin typeface="黑体" panose="02010609060101010101" pitchFamily="49" charset="-122"/>
                <a:ea typeface="黑体" panose="02010609060101010101" pitchFamily="49" charset="-122"/>
              </a:rPr>
              <a:t>模块，</a:t>
            </a:r>
            <a:r>
              <a:rPr lang="en-US" altLang="zh-CN" sz="2000" dirty="0">
                <a:latin typeface="黑体" panose="02010609060101010101" pitchFamily="49" charset="-122"/>
                <a:ea typeface="黑体" panose="02010609060101010101" pitchFamily="49" charset="-122"/>
              </a:rPr>
              <a:t>Tracker</a:t>
            </a:r>
            <a:r>
              <a:rPr lang="zh-CN" altLang="en-US" sz="2000" dirty="0">
                <a:latin typeface="黑体" panose="02010609060101010101" pitchFamily="49" charset="-122"/>
                <a:ea typeface="黑体" panose="02010609060101010101" pitchFamily="49" charset="-122"/>
              </a:rPr>
              <a:t>模块掌握最核心的算法，卡尔曼滤波和匈牙利算法都是通过调用这个模块来完成的。</a:t>
            </a:r>
          </a:p>
        </p:txBody>
      </p:sp>
      <p:pic>
        <p:nvPicPr>
          <p:cNvPr id="8" name="内容占位符 3">
            <a:extLst>
              <a:ext uri="{FF2B5EF4-FFF2-40B4-BE49-F238E27FC236}">
                <a16:creationId xmlns:a16="http://schemas.microsoft.com/office/drawing/2014/main" id="{88E0EF45-0A84-4AEB-8718-F530B57F35A8}"/>
              </a:ext>
            </a:extLst>
          </p:cNvPr>
          <p:cNvPicPr>
            <a:picLocks noChangeAspect="1"/>
          </p:cNvPicPr>
          <p:nvPr/>
        </p:nvPicPr>
        <p:blipFill>
          <a:blip r:embed="rId3"/>
          <a:stretch>
            <a:fillRect/>
          </a:stretch>
        </p:blipFill>
        <p:spPr bwMode="auto">
          <a:xfrm>
            <a:off x="5791200" y="1612265"/>
            <a:ext cx="5639177"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604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四 </a:t>
            </a:r>
            <a:r>
              <a:rPr lang="en-US" altLang="zh-CN" sz="4000" b="1" dirty="0">
                <a:solidFill>
                  <a:schemeClr val="bg1"/>
                </a:solidFill>
              </a:rPr>
              <a:t>Deep SORT</a:t>
            </a:r>
            <a:r>
              <a:rPr lang="zh-CN" altLang="en-US" sz="4000" b="1" dirty="0">
                <a:solidFill>
                  <a:schemeClr val="bg1"/>
                </a:solidFill>
              </a:rPr>
              <a:t>核心模块</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601534" y="2214206"/>
            <a:ext cx="5041200" cy="2862322"/>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Detection</a:t>
            </a:r>
            <a:r>
              <a:rPr lang="zh-CN" altLang="en-US" sz="2000" dirty="0">
                <a:latin typeface="黑体" panose="02010609060101010101" pitchFamily="49" charset="-122"/>
                <a:ea typeface="黑体" panose="02010609060101010101" pitchFamily="49" charset="-122"/>
              </a:rPr>
              <a:t>类用于保存通过目标检测器得到的一个检测框，包含</a:t>
            </a:r>
            <a:r>
              <a:rPr lang="en-US" altLang="zh-CN" sz="2000" dirty="0">
                <a:latin typeface="黑体" panose="02010609060101010101" pitchFamily="49" charset="-122"/>
                <a:ea typeface="黑体" panose="02010609060101010101" pitchFamily="49" charset="-122"/>
              </a:rPr>
              <a:t>top left</a:t>
            </a:r>
            <a:r>
              <a:rPr lang="zh-CN" altLang="en-US" sz="2000" dirty="0">
                <a:latin typeface="黑体" panose="02010609060101010101" pitchFamily="49" charset="-122"/>
                <a:ea typeface="黑体" panose="02010609060101010101" pitchFamily="49" charset="-122"/>
              </a:rPr>
              <a:t>坐标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框的宽和高，以及该</a:t>
            </a:r>
            <a:r>
              <a:rPr lang="en-US" altLang="zh-CN" sz="2000" dirty="0" err="1">
                <a:latin typeface="黑体" panose="02010609060101010101" pitchFamily="49" charset="-122"/>
                <a:ea typeface="黑体" panose="02010609060101010101" pitchFamily="49" charset="-122"/>
              </a:rPr>
              <a:t>bbox</a:t>
            </a:r>
            <a:r>
              <a:rPr lang="zh-CN" altLang="en-US" sz="2000" dirty="0">
                <a:latin typeface="黑体" panose="02010609060101010101" pitchFamily="49" charset="-122"/>
                <a:ea typeface="黑体" panose="02010609060101010101" pitchFamily="49" charset="-122"/>
              </a:rPr>
              <a:t>的置信度还有通过</a:t>
            </a:r>
            <a:r>
              <a:rPr lang="en-US" altLang="zh-CN" sz="2000" dirty="0" err="1">
                <a:latin typeface="黑体" panose="02010609060101010101" pitchFamily="49" charset="-122"/>
                <a:ea typeface="黑体" panose="02010609060101010101" pitchFamily="49" charset="-122"/>
              </a:rPr>
              <a:t>reid</a:t>
            </a:r>
            <a:r>
              <a:rPr lang="zh-CN" altLang="en-US" sz="2000" dirty="0">
                <a:latin typeface="黑体" panose="02010609060101010101" pitchFamily="49" charset="-122"/>
                <a:ea typeface="黑体" panose="02010609060101010101" pitchFamily="49" charset="-122"/>
              </a:rPr>
              <a:t>获取得到的对应的</a:t>
            </a:r>
            <a:r>
              <a:rPr lang="en-US" altLang="zh-CN" sz="2000" dirty="0">
                <a:latin typeface="黑体" panose="02010609060101010101" pitchFamily="49" charset="-122"/>
                <a:ea typeface="黑体" panose="02010609060101010101" pitchFamily="49" charset="-122"/>
              </a:rPr>
              <a:t>embedding</a:t>
            </a:r>
            <a:r>
              <a:rPr lang="zh-CN" altLang="en-US" sz="2000" dirty="0">
                <a:latin typeface="黑体" panose="02010609060101010101" pitchFamily="49" charset="-122"/>
                <a:ea typeface="黑体" panose="02010609060101010101" pitchFamily="49" charset="-122"/>
              </a:rPr>
              <a:t>。除此以外提供了不同</a:t>
            </a:r>
            <a:r>
              <a:rPr lang="en-US" altLang="zh-CN" sz="2000" dirty="0" err="1">
                <a:latin typeface="黑体" panose="02010609060101010101" pitchFamily="49" charset="-122"/>
                <a:ea typeface="黑体" panose="02010609060101010101" pitchFamily="49" charset="-122"/>
              </a:rPr>
              <a:t>bbox</a:t>
            </a:r>
            <a:r>
              <a:rPr lang="zh-CN" altLang="en-US" sz="2000" dirty="0">
                <a:latin typeface="黑体" panose="02010609060101010101" pitchFamily="49" charset="-122"/>
                <a:ea typeface="黑体" panose="02010609060101010101" pitchFamily="49" charset="-122"/>
              </a:rPr>
              <a:t>位置格式的转换方法：</a:t>
            </a:r>
          </a:p>
          <a:p>
            <a:endParaRPr lang="zh-CN" altLang="en-US" sz="2000" dirty="0">
              <a:latin typeface="黑体" panose="02010609060101010101" pitchFamily="49" charset="-122"/>
              <a:ea typeface="黑体" panose="02010609060101010101" pitchFamily="49" charset="-122"/>
            </a:endParaRPr>
          </a:p>
          <a:p>
            <a:r>
              <a:rPr lang="en-US" altLang="zh-CN" sz="2000" dirty="0" err="1">
                <a:latin typeface="黑体" panose="02010609060101010101" pitchFamily="49" charset="-122"/>
                <a:ea typeface="黑体" panose="02010609060101010101" pitchFamily="49" charset="-122"/>
              </a:rPr>
              <a:t>tlwh</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代表左上角坐标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宽高</a:t>
            </a:r>
          </a:p>
          <a:p>
            <a:r>
              <a:rPr lang="en-US" altLang="zh-CN" sz="2000" dirty="0" err="1">
                <a:latin typeface="黑体" panose="02010609060101010101" pitchFamily="49" charset="-122"/>
                <a:ea typeface="黑体" panose="02010609060101010101" pitchFamily="49" charset="-122"/>
              </a:rPr>
              <a:t>tlbr</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代表左上角坐标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右下角坐标</a:t>
            </a:r>
          </a:p>
          <a:p>
            <a:r>
              <a:rPr lang="en-US" altLang="zh-CN" sz="2000" dirty="0" err="1">
                <a:latin typeface="黑体" panose="02010609060101010101" pitchFamily="49" charset="-122"/>
                <a:ea typeface="黑体" panose="02010609060101010101" pitchFamily="49" charset="-122"/>
              </a:rPr>
              <a:t>xyah</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代表中心坐标</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宽高比</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高</a:t>
            </a:r>
          </a:p>
        </p:txBody>
      </p:sp>
      <p:pic>
        <p:nvPicPr>
          <p:cNvPr id="8" name="内容占位符 3">
            <a:extLst>
              <a:ext uri="{FF2B5EF4-FFF2-40B4-BE49-F238E27FC236}">
                <a16:creationId xmlns:a16="http://schemas.microsoft.com/office/drawing/2014/main" id="{D94F4728-E6A7-4BDA-AD92-AB344D32C4FC}"/>
              </a:ext>
            </a:extLst>
          </p:cNvPr>
          <p:cNvPicPr>
            <a:picLocks noChangeAspect="1"/>
          </p:cNvPicPr>
          <p:nvPr/>
        </p:nvPicPr>
        <p:blipFill>
          <a:blip r:embed="rId3"/>
          <a:stretch>
            <a:fillRect/>
          </a:stretch>
        </p:blipFill>
        <p:spPr bwMode="auto">
          <a:xfrm>
            <a:off x="5642734" y="1937993"/>
            <a:ext cx="5799266" cy="3724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7170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四 </a:t>
            </a:r>
            <a:r>
              <a:rPr lang="en-US" altLang="zh-CN" sz="4000" b="1" dirty="0">
                <a:solidFill>
                  <a:schemeClr val="bg1"/>
                </a:solidFill>
              </a:rPr>
              <a:t>Deep SORT</a:t>
            </a:r>
            <a:r>
              <a:rPr lang="zh-CN" altLang="en-US" sz="4000" b="1" dirty="0">
                <a:solidFill>
                  <a:schemeClr val="bg1"/>
                </a:solidFill>
              </a:rPr>
              <a:t>核心模块</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7">
            <a:extLst>
              <a:ext uri="{FF2B5EF4-FFF2-40B4-BE49-F238E27FC236}">
                <a16:creationId xmlns:a16="http://schemas.microsoft.com/office/drawing/2014/main" id="{2A6DE248-548B-44D4-B090-4CC49AA5A0BE}"/>
              </a:ext>
            </a:extLst>
          </p:cNvPr>
          <p:cNvSpPr txBox="1"/>
          <p:nvPr/>
        </p:nvSpPr>
        <p:spPr>
          <a:xfrm>
            <a:off x="719520" y="1496308"/>
            <a:ext cx="5041200" cy="4708981"/>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Track</a:t>
            </a:r>
            <a:r>
              <a:rPr lang="zh-CN" altLang="en-US" sz="2000" dirty="0">
                <a:latin typeface="黑体" panose="02010609060101010101" pitchFamily="49" charset="-122"/>
                <a:ea typeface="黑体" panose="02010609060101010101" pitchFamily="49" charset="-122"/>
              </a:rPr>
              <a:t>类主要存储的是轨迹信息，</a:t>
            </a:r>
            <a:r>
              <a:rPr lang="en-US" altLang="zh-CN" sz="2000" dirty="0">
                <a:latin typeface="黑体" panose="02010609060101010101" pitchFamily="49" charset="-122"/>
                <a:ea typeface="黑体" panose="02010609060101010101" pitchFamily="49" charset="-122"/>
              </a:rPr>
              <a:t>mean</a:t>
            </a:r>
            <a:r>
              <a:rPr lang="zh-CN" altLang="en-US" sz="2000" dirty="0">
                <a:latin typeface="黑体" panose="02010609060101010101" pitchFamily="49" charset="-122"/>
                <a:ea typeface="黑体" panose="02010609060101010101" pitchFamily="49" charset="-122"/>
              </a:rPr>
              <a:t>和</a:t>
            </a:r>
            <a:r>
              <a:rPr lang="en-US" altLang="zh-CN" sz="2000" dirty="0">
                <a:latin typeface="黑体" panose="02010609060101010101" pitchFamily="49" charset="-122"/>
                <a:ea typeface="黑体" panose="02010609060101010101" pitchFamily="49" charset="-122"/>
              </a:rPr>
              <a:t>covariance</a:t>
            </a:r>
            <a:r>
              <a:rPr lang="zh-CN" altLang="en-US" sz="2000" dirty="0">
                <a:latin typeface="黑体" panose="02010609060101010101" pitchFamily="49" charset="-122"/>
                <a:ea typeface="黑体" panose="02010609060101010101" pitchFamily="49" charset="-122"/>
              </a:rPr>
              <a:t>是保存的框的位置和速度信息，</a:t>
            </a:r>
            <a:r>
              <a:rPr lang="en-US" altLang="zh-CN" sz="2000" dirty="0" err="1">
                <a:latin typeface="黑体" panose="02010609060101010101" pitchFamily="49" charset="-122"/>
                <a:ea typeface="黑体" panose="02010609060101010101" pitchFamily="49" charset="-122"/>
              </a:rPr>
              <a:t>track_id</a:t>
            </a:r>
            <a:r>
              <a:rPr lang="zh-CN" altLang="en-US" sz="2000" dirty="0">
                <a:latin typeface="黑体" panose="02010609060101010101" pitchFamily="49" charset="-122"/>
                <a:ea typeface="黑体" panose="02010609060101010101" pitchFamily="49" charset="-122"/>
              </a:rPr>
              <a:t>代表分配给这个轨迹的</a:t>
            </a:r>
            <a:r>
              <a:rPr lang="en-US" altLang="zh-CN" sz="2000" dirty="0">
                <a:latin typeface="黑体" panose="02010609060101010101" pitchFamily="49" charset="-122"/>
                <a:ea typeface="黑体" panose="02010609060101010101" pitchFamily="49" charset="-122"/>
              </a:rPr>
              <a:t>ID</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state</a:t>
            </a:r>
            <a:r>
              <a:rPr lang="zh-CN" altLang="en-US" sz="2000" dirty="0">
                <a:latin typeface="黑体" panose="02010609060101010101" pitchFamily="49" charset="-122"/>
                <a:ea typeface="黑体" panose="02010609060101010101" pitchFamily="49" charset="-122"/>
              </a:rPr>
              <a:t>代表框的状态，有三种：</a:t>
            </a:r>
          </a:p>
          <a:p>
            <a:endParaRPr lang="zh-CN" altLang="en-US"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Tentative: </a:t>
            </a:r>
            <a:r>
              <a:rPr lang="zh-CN" altLang="en-US" sz="2000" dirty="0">
                <a:latin typeface="黑体" panose="02010609060101010101" pitchFamily="49" charset="-122"/>
                <a:ea typeface="黑体" panose="02010609060101010101" pitchFamily="49" charset="-122"/>
              </a:rPr>
              <a:t>不确定态，这种状态会在初始化一个</a:t>
            </a:r>
            <a:r>
              <a:rPr lang="en-US" altLang="zh-CN" sz="2000" dirty="0">
                <a:latin typeface="黑体" panose="02010609060101010101" pitchFamily="49" charset="-122"/>
                <a:ea typeface="黑体" panose="02010609060101010101" pitchFamily="49" charset="-122"/>
              </a:rPr>
              <a:t>Track</a:t>
            </a:r>
            <a:r>
              <a:rPr lang="zh-CN" altLang="en-US" sz="2000" dirty="0">
                <a:latin typeface="黑体" panose="02010609060101010101" pitchFamily="49" charset="-122"/>
                <a:ea typeface="黑体" panose="02010609060101010101" pitchFamily="49" charset="-122"/>
              </a:rPr>
              <a:t>的时候分配，并且只有在连续匹配上</a:t>
            </a:r>
            <a:r>
              <a:rPr lang="en-US" altLang="zh-CN" sz="2000" dirty="0" err="1">
                <a:latin typeface="黑体" panose="02010609060101010101" pitchFamily="49" charset="-122"/>
                <a:ea typeface="黑体" panose="02010609060101010101" pitchFamily="49" charset="-122"/>
              </a:rPr>
              <a:t>n_init</a:t>
            </a:r>
            <a:r>
              <a:rPr lang="zh-CN" altLang="en-US" sz="2000" dirty="0">
                <a:latin typeface="黑体" panose="02010609060101010101" pitchFamily="49" charset="-122"/>
                <a:ea typeface="黑体" panose="02010609060101010101" pitchFamily="49" charset="-122"/>
              </a:rPr>
              <a:t>帧才会转变为确定态。如果在处于不确定态的情况下没有匹配上任何</a:t>
            </a:r>
            <a:r>
              <a:rPr lang="en-US" altLang="zh-CN" sz="2000" dirty="0">
                <a:latin typeface="黑体" panose="02010609060101010101" pitchFamily="49" charset="-122"/>
                <a:ea typeface="黑体" panose="02010609060101010101" pitchFamily="49" charset="-122"/>
              </a:rPr>
              <a:t>detection</a:t>
            </a:r>
            <a:r>
              <a:rPr lang="zh-CN" altLang="en-US" sz="2000" dirty="0">
                <a:latin typeface="黑体" panose="02010609060101010101" pitchFamily="49" charset="-122"/>
                <a:ea typeface="黑体" panose="02010609060101010101" pitchFamily="49" charset="-122"/>
              </a:rPr>
              <a:t>，那将转变为删除态。</a:t>
            </a:r>
          </a:p>
          <a:p>
            <a:r>
              <a:rPr lang="en-US" altLang="zh-CN" sz="2000" dirty="0">
                <a:latin typeface="黑体" panose="02010609060101010101" pitchFamily="49" charset="-122"/>
                <a:ea typeface="黑体" panose="02010609060101010101" pitchFamily="49" charset="-122"/>
              </a:rPr>
              <a:t>Confirmed: </a:t>
            </a:r>
            <a:r>
              <a:rPr lang="zh-CN" altLang="en-US" sz="2000" dirty="0">
                <a:latin typeface="黑体" panose="02010609060101010101" pitchFamily="49" charset="-122"/>
                <a:ea typeface="黑体" panose="02010609060101010101" pitchFamily="49" charset="-122"/>
              </a:rPr>
              <a:t>确定态，代表该</a:t>
            </a:r>
            <a:r>
              <a:rPr lang="en-US" altLang="zh-CN" sz="2000" dirty="0">
                <a:latin typeface="黑体" panose="02010609060101010101" pitchFamily="49" charset="-122"/>
                <a:ea typeface="黑体" panose="02010609060101010101" pitchFamily="49" charset="-122"/>
              </a:rPr>
              <a:t>Track</a:t>
            </a:r>
            <a:r>
              <a:rPr lang="zh-CN" altLang="en-US" sz="2000" dirty="0">
                <a:latin typeface="黑体" panose="02010609060101010101" pitchFamily="49" charset="-122"/>
                <a:ea typeface="黑体" panose="02010609060101010101" pitchFamily="49" charset="-122"/>
              </a:rPr>
              <a:t>确实处于匹配状态。如果当前</a:t>
            </a:r>
            <a:r>
              <a:rPr lang="en-US" altLang="zh-CN" sz="2000" dirty="0">
                <a:latin typeface="黑体" panose="02010609060101010101" pitchFamily="49" charset="-122"/>
                <a:ea typeface="黑体" panose="02010609060101010101" pitchFamily="49" charset="-122"/>
              </a:rPr>
              <a:t>Track</a:t>
            </a:r>
            <a:r>
              <a:rPr lang="zh-CN" altLang="en-US" sz="2000" dirty="0">
                <a:latin typeface="黑体" panose="02010609060101010101" pitchFamily="49" charset="-122"/>
                <a:ea typeface="黑体" panose="02010609060101010101" pitchFamily="49" charset="-122"/>
              </a:rPr>
              <a:t>属于确定态，但是失配连续达到</a:t>
            </a:r>
            <a:r>
              <a:rPr lang="en-US" altLang="zh-CN" sz="2000" dirty="0">
                <a:latin typeface="黑体" panose="02010609060101010101" pitchFamily="49" charset="-122"/>
                <a:ea typeface="黑体" panose="02010609060101010101" pitchFamily="49" charset="-122"/>
              </a:rPr>
              <a:t>max age</a:t>
            </a:r>
            <a:r>
              <a:rPr lang="zh-CN" altLang="en-US" sz="2000" dirty="0">
                <a:latin typeface="黑体" panose="02010609060101010101" pitchFamily="49" charset="-122"/>
                <a:ea typeface="黑体" panose="02010609060101010101" pitchFamily="49" charset="-122"/>
              </a:rPr>
              <a:t>次数的时候，就会被转变为删除态。</a:t>
            </a:r>
          </a:p>
          <a:p>
            <a:r>
              <a:rPr lang="en-US" altLang="zh-CN" sz="2000" dirty="0">
                <a:latin typeface="黑体" panose="02010609060101010101" pitchFamily="49" charset="-122"/>
                <a:ea typeface="黑体" panose="02010609060101010101" pitchFamily="49" charset="-122"/>
              </a:rPr>
              <a:t>Deleted: </a:t>
            </a:r>
            <a:r>
              <a:rPr lang="zh-CN" altLang="en-US" sz="2000" dirty="0">
                <a:latin typeface="黑体" panose="02010609060101010101" pitchFamily="49" charset="-122"/>
                <a:ea typeface="黑体" panose="02010609060101010101" pitchFamily="49" charset="-122"/>
              </a:rPr>
              <a:t>删除态，说明该</a:t>
            </a:r>
            <a:r>
              <a:rPr lang="en-US" altLang="zh-CN" sz="2000" dirty="0">
                <a:latin typeface="黑体" panose="02010609060101010101" pitchFamily="49" charset="-122"/>
                <a:ea typeface="黑体" panose="02010609060101010101" pitchFamily="49" charset="-122"/>
              </a:rPr>
              <a:t>Track</a:t>
            </a:r>
            <a:r>
              <a:rPr lang="zh-CN" altLang="en-US" sz="2000" dirty="0">
                <a:latin typeface="黑体" panose="02010609060101010101" pitchFamily="49" charset="-122"/>
                <a:ea typeface="黑体" panose="02010609060101010101" pitchFamily="49" charset="-122"/>
              </a:rPr>
              <a:t>已经失效。</a:t>
            </a:r>
          </a:p>
        </p:txBody>
      </p:sp>
      <p:pic>
        <p:nvPicPr>
          <p:cNvPr id="8" name="内容占位符 3">
            <a:extLst>
              <a:ext uri="{FF2B5EF4-FFF2-40B4-BE49-F238E27FC236}">
                <a16:creationId xmlns:a16="http://schemas.microsoft.com/office/drawing/2014/main" id="{2DF9F86D-4B0A-424D-A3CD-BB4337AF7154}"/>
              </a:ext>
            </a:extLst>
          </p:cNvPr>
          <p:cNvPicPr>
            <a:picLocks noGrp="1" noChangeAspect="1"/>
          </p:cNvPicPr>
          <p:nvPr>
            <p:ph idx="1"/>
          </p:nvPr>
        </p:nvPicPr>
        <p:blipFill>
          <a:blip r:embed="rId3"/>
          <a:stretch>
            <a:fillRect/>
          </a:stretch>
        </p:blipFill>
        <p:spPr>
          <a:xfrm>
            <a:off x="6195060" y="1675130"/>
            <a:ext cx="5077499" cy="4351338"/>
          </a:xfrm>
          <a:prstGeom prst="rect">
            <a:avLst/>
          </a:prstGeom>
        </p:spPr>
      </p:pic>
    </p:spTree>
    <p:extLst>
      <p:ext uri="{BB962C8B-B14F-4D97-AF65-F5344CB8AC3E}">
        <p14:creationId xmlns:p14="http://schemas.microsoft.com/office/powerpoint/2010/main" val="40382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a:extLst>
              <a:ext uri="{FF2B5EF4-FFF2-40B4-BE49-F238E27FC236}">
                <a16:creationId xmlns:a16="http://schemas.microsoft.com/office/drawing/2014/main" id="{60A8D097-B546-2940-8B7F-DDE81CA56D01}"/>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spcAft>
                <a:spcPts val="600"/>
              </a:spcAft>
              <a:defRPr/>
            </a:pPr>
            <a:r>
              <a:rPr lang="zh-CN" altLang="en-US" sz="4000" b="1" dirty="0">
                <a:solidFill>
                  <a:schemeClr val="bg1"/>
                </a:solidFill>
              </a:rPr>
              <a:t>四 目标追踪模块成果展示</a:t>
            </a:r>
          </a:p>
        </p:txBody>
      </p:sp>
      <p:pic>
        <p:nvPicPr>
          <p:cNvPr id="5" name="图片 7">
            <a:extLst>
              <a:ext uri="{FF2B5EF4-FFF2-40B4-BE49-F238E27FC236}">
                <a16:creationId xmlns:a16="http://schemas.microsoft.com/office/drawing/2014/main" id="{6BE459D5-7F8B-614B-B4BB-24F10AFB1AE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B4A41E2E-7085-4021-99B6-FCBCADC36F10}"/>
              </a:ext>
            </a:extLst>
          </p:cNvPr>
          <p:cNvPicPr>
            <a:picLocks noChangeAspect="1"/>
          </p:cNvPicPr>
          <p:nvPr/>
        </p:nvPicPr>
        <p:blipFill>
          <a:blip r:embed="rId3"/>
          <a:stretch>
            <a:fillRect/>
          </a:stretch>
        </p:blipFill>
        <p:spPr>
          <a:xfrm>
            <a:off x="2073688" y="1608568"/>
            <a:ext cx="8044623" cy="4472192"/>
          </a:xfrm>
          <a:prstGeom prst="rect">
            <a:avLst/>
          </a:prstGeom>
        </p:spPr>
      </p:pic>
    </p:spTree>
    <p:extLst>
      <p:ext uri="{BB962C8B-B14F-4D97-AF65-F5344CB8AC3E}">
        <p14:creationId xmlns:p14="http://schemas.microsoft.com/office/powerpoint/2010/main" val="4292620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车牌识别介绍</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963930" y="1470281"/>
            <a:ext cx="4229100" cy="5078313"/>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车牌识别技术</a:t>
            </a:r>
            <a:r>
              <a:rPr lang="en-US" dirty="0">
                <a:latin typeface="黑体" panose="02010609060101010101" pitchFamily="49" charset="-122"/>
                <a:ea typeface="黑体" panose="02010609060101010101" pitchFamily="49" charset="-122"/>
              </a:rPr>
              <a:t>(License Plate Recognition, LPR)</a:t>
            </a:r>
            <a:r>
              <a:rPr lang="zh-CN" altLang="en-US" dirty="0">
                <a:latin typeface="黑体" panose="02010609060101010101" pitchFamily="49" charset="-122"/>
                <a:ea typeface="黑体" panose="02010609060101010101" pitchFamily="49" charset="-122"/>
              </a:rPr>
              <a:t>是在图像处理、模式识计算机管理等技术基础上发展而来的。它通过对车牌进行图像采集、信息提取、分割处理等，最后通过识别手段来实现车牌信息的还原。随着图像处理模式识别等相关技术的飞速发展，车牌识别技术也有着突飞猛进的发展，在诸域都有得到广泛的应用。车牌号码作为车辆的重要身份信息，如何快速的获取车牌信息并进行提取处理，就成为有效管理交通的关键。目前，车牌识别技术的广泛应用有效提高了交通管理的效率。随着车辆类型的增多和车牌颜色的变化，以及天气等自然因素的影响，使得车牌识别技术仍存在许多待改进的地方。车牌识别技术仍具有重要的研究和应用价值。</a:t>
            </a:r>
          </a:p>
        </p:txBody>
      </p:sp>
      <p:pic>
        <p:nvPicPr>
          <p:cNvPr id="6" name="图片 5" descr="C:\Users\111\AppData\Roaming\Tencent\Users\1579378564\QQ\WinTemp\RichOle\DEP496TXZL9A@NHI761XGBB.png"/>
          <p:cNvPicPr/>
          <p:nvPr/>
        </p:nvPicPr>
        <p:blipFill>
          <a:blip r:embed="rId3">
            <a:extLst>
              <a:ext uri="{28A0092B-C50C-407E-A947-70E740481C1C}">
                <a14:useLocalDpi xmlns:a14="http://schemas.microsoft.com/office/drawing/2010/main" val="0"/>
              </a:ext>
            </a:extLst>
          </a:blip>
          <a:srcRect/>
          <a:stretch>
            <a:fillRect/>
          </a:stretch>
        </p:blipFill>
        <p:spPr bwMode="auto">
          <a:xfrm>
            <a:off x="5797550" y="1460500"/>
            <a:ext cx="5619750" cy="4800600"/>
          </a:xfrm>
          <a:prstGeom prst="rect">
            <a:avLst/>
          </a:prstGeom>
          <a:noFill/>
          <a:ln>
            <a:noFill/>
          </a:ln>
        </p:spPr>
      </p:pic>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车牌识别工作步骤</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800100" y="1588691"/>
            <a:ext cx="4743450" cy="4247317"/>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基本工作步骤例如以下：</a:t>
            </a: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）当行驶的车辆经过时，触发埋设在固定位置的传感器，系统被唤醒处于工作状态，一旦连接摄像头光快门的光电传感器被触发，设置在车辆前方、后方和側面的相机同一时候拍摄下车辆图像。</a:t>
            </a: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）由摄像机或</a:t>
            </a:r>
            <a:r>
              <a:rPr lang="en-US" altLang="zh-CN" dirty="0">
                <a:latin typeface="黑体" panose="02010609060101010101" pitchFamily="49" charset="-122"/>
                <a:ea typeface="黑体" panose="02010609060101010101" pitchFamily="49" charset="-122"/>
              </a:rPr>
              <a:t>CCD</a:t>
            </a:r>
            <a:r>
              <a:rPr lang="zh-CN" altLang="en-US" dirty="0">
                <a:latin typeface="黑体" panose="02010609060101010101" pitchFamily="49" charset="-122"/>
                <a:ea typeface="黑体" panose="02010609060101010101" pitchFamily="49" charset="-122"/>
              </a:rPr>
              <a:t>摄像头拍摄的含有车辆牌照的图像通视频卡输入计算机进行预处理，图像预处理包含图像转换、图像增强、滤波和水平较正等。</a:t>
            </a: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）由检索模块进行牌照搜索与检測，定位并切割出包括牌照字符号码的矩形区域。</a:t>
            </a:r>
          </a:p>
          <a:p>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）对牌照字符进行二值化并切割出单个字符，经归一化后输入字符识别系统进行识别。</a:t>
            </a:r>
          </a:p>
        </p:txBody>
      </p:sp>
      <p:pic>
        <p:nvPicPr>
          <p:cNvPr id="11" name="Picture 2" descr="http://img.blog.csdn.net/20140529143624156?watermark/2/text/aHR0cDovL2Jsb2cuY3Nkbi5uZXQvYmVyZ3VpbGl1/font/5a6L5L2T/fontsize/400/fill/I0JBQkFCMA==/dissolve/70/gravity/SouthEast"/>
          <p:cNvPicPr>
            <a:picLocks noChangeAspect="1" noChangeArrowheads="1"/>
          </p:cNvPicPr>
          <p:nvPr/>
        </p:nvPicPr>
        <p:blipFill>
          <a:blip r:embed="rId3"/>
          <a:srcRect/>
          <a:stretch>
            <a:fillRect/>
          </a:stretch>
        </p:blipFill>
        <p:spPr bwMode="auto">
          <a:xfrm>
            <a:off x="5581256" y="2066925"/>
            <a:ext cx="6279320" cy="3013075"/>
          </a:xfrm>
          <a:prstGeom prst="rect">
            <a:avLst/>
          </a:prstGeom>
          <a:noFill/>
        </p:spPr>
      </p:pic>
      <p:sp>
        <p:nvSpPr>
          <p:cNvPr id="12" name="TextBox 11"/>
          <p:cNvSpPr txBox="1"/>
          <p:nvPr/>
        </p:nvSpPr>
        <p:spPr>
          <a:xfrm>
            <a:off x="7486650" y="5454650"/>
            <a:ext cx="3206750" cy="369332"/>
          </a:xfrm>
          <a:prstGeom prst="rect">
            <a:avLst/>
          </a:prstGeom>
          <a:noFill/>
        </p:spPr>
        <p:txBody>
          <a:bodyPr wrap="square" rtlCol="0">
            <a:spAutoFit/>
          </a:bodyPr>
          <a:lstStyle/>
          <a:p>
            <a:r>
              <a:rPr lang="zh-CN" altLang="en-US" b="1" dirty="0"/>
              <a:t>上图为车牌识别的流程</a:t>
            </a:r>
          </a:p>
        </p:txBody>
      </p:sp>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车牌识别各部分功能</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597600" y="1831524"/>
            <a:ext cx="5259656" cy="353943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    汽车牌照自己主动识别整个处理过程分为预处理、边缘提取、车牌定位、字符切割、字符识别五大模块，当中字符识别过程主要由下面</a:t>
            </a: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个部分组成：</a:t>
            </a:r>
          </a:p>
          <a:p>
            <a:r>
              <a:rPr lang="zh-CN" altLang="en-US" sz="2800" dirty="0">
                <a:latin typeface="黑体" panose="02010609060101010101" pitchFamily="49" charset="-122"/>
                <a:ea typeface="黑体" panose="02010609060101010101" pitchFamily="49" charset="-122"/>
              </a:rPr>
              <a:t>①正确地切割文字图像区域；</a:t>
            </a:r>
          </a:p>
          <a:p>
            <a:r>
              <a:rPr lang="zh-CN" altLang="en-US" sz="2800" dirty="0">
                <a:latin typeface="黑体" panose="02010609060101010101" pitchFamily="49" charset="-122"/>
                <a:ea typeface="黑体" panose="02010609060101010101" pitchFamily="49" charset="-122"/>
              </a:rPr>
              <a:t>②正确的分离单个文字；</a:t>
            </a:r>
          </a:p>
          <a:p>
            <a:r>
              <a:rPr lang="zh-CN" altLang="en-US" sz="2800" dirty="0">
                <a:latin typeface="黑体" panose="02010609060101010101" pitchFamily="49" charset="-122"/>
                <a:ea typeface="黑体" panose="02010609060101010101" pitchFamily="49" charset="-122"/>
              </a:rPr>
              <a:t>③正确识别单个字符。</a:t>
            </a: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descr="C:\Users\111\AppData\Roaming\Tencent\Users\1579378564\QQ\WinTemp\RichOle\200U~B$MB9@@UJUSZ5AV(JQ.png"/>
          <p:cNvPicPr/>
          <p:nvPr/>
        </p:nvPicPr>
        <p:blipFill>
          <a:blip r:embed="rId3">
            <a:extLst>
              <a:ext uri="{28A0092B-C50C-407E-A947-70E740481C1C}">
                <a14:useLocalDpi xmlns:a14="http://schemas.microsoft.com/office/drawing/2010/main" val="0"/>
              </a:ext>
            </a:extLst>
          </a:blip>
          <a:srcRect/>
          <a:stretch>
            <a:fillRect/>
          </a:stretch>
        </p:blipFill>
        <p:spPr bwMode="auto">
          <a:xfrm>
            <a:off x="6115447" y="1562100"/>
            <a:ext cx="4939506" cy="3733800"/>
          </a:xfrm>
          <a:prstGeom prst="rect">
            <a:avLst/>
          </a:prstGeom>
          <a:noFill/>
          <a:ln>
            <a:noFill/>
          </a:ln>
        </p:spPr>
      </p:pic>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 小组分工</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6">
            <a:extLst>
              <a:ext uri="{FF2B5EF4-FFF2-40B4-BE49-F238E27FC236}">
                <a16:creationId xmlns:a16="http://schemas.microsoft.com/office/drawing/2014/main" id="{91E40A59-9FE5-4A22-BA00-5E3B7225FF8B}"/>
              </a:ext>
            </a:extLst>
          </p:cNvPr>
          <p:cNvGraphicFramePr>
            <a:graphicFrameLocks noGrp="1"/>
          </p:cNvGraphicFramePr>
          <p:nvPr>
            <p:extLst>
              <p:ext uri="{D42A27DB-BD31-4B8C-83A1-F6EECF244321}">
                <p14:modId xmlns:p14="http://schemas.microsoft.com/office/powerpoint/2010/main" val="4028406775"/>
              </p:ext>
            </p:extLst>
          </p:nvPr>
        </p:nvGraphicFramePr>
        <p:xfrm>
          <a:off x="678542" y="2342452"/>
          <a:ext cx="10971238" cy="3566160"/>
        </p:xfrm>
        <a:graphic>
          <a:graphicData uri="http://schemas.openxmlformats.org/drawingml/2006/table">
            <a:tbl>
              <a:tblPr firstRow="1" bandRow="1">
                <a:tableStyleId>{5C22544A-7EE6-4342-B048-85BDC9FD1C3A}</a:tableStyleId>
              </a:tblPr>
              <a:tblGrid>
                <a:gridCol w="1639047">
                  <a:extLst>
                    <a:ext uri="{9D8B030D-6E8A-4147-A177-3AD203B41FA5}">
                      <a16:colId xmlns:a16="http://schemas.microsoft.com/office/drawing/2014/main" val="3212327328"/>
                    </a:ext>
                  </a:extLst>
                </a:gridCol>
                <a:gridCol w="3614396">
                  <a:extLst>
                    <a:ext uri="{9D8B030D-6E8A-4147-A177-3AD203B41FA5}">
                      <a16:colId xmlns:a16="http://schemas.microsoft.com/office/drawing/2014/main" val="2456591062"/>
                    </a:ext>
                  </a:extLst>
                </a:gridCol>
                <a:gridCol w="1949065">
                  <a:extLst>
                    <a:ext uri="{9D8B030D-6E8A-4147-A177-3AD203B41FA5}">
                      <a16:colId xmlns:a16="http://schemas.microsoft.com/office/drawing/2014/main" val="3077543626"/>
                    </a:ext>
                  </a:extLst>
                </a:gridCol>
                <a:gridCol w="3768730">
                  <a:extLst>
                    <a:ext uri="{9D8B030D-6E8A-4147-A177-3AD203B41FA5}">
                      <a16:colId xmlns:a16="http://schemas.microsoft.com/office/drawing/2014/main" val="3935569967"/>
                    </a:ext>
                  </a:extLst>
                </a:gridCol>
              </a:tblGrid>
              <a:tr h="0">
                <a:tc>
                  <a:txBody>
                    <a:bodyPr/>
                    <a:lstStyle/>
                    <a:p>
                      <a:pPr algn="ctr"/>
                      <a:r>
                        <a:rPr lang="zh-CN" altLang="en-US" dirty="0"/>
                        <a:t>团队成员</a:t>
                      </a:r>
                    </a:p>
                  </a:txBody>
                  <a:tcPr/>
                </a:tc>
                <a:tc>
                  <a:txBody>
                    <a:bodyPr/>
                    <a:lstStyle/>
                    <a:p>
                      <a:pPr algn="ctr"/>
                      <a:r>
                        <a:rPr lang="zh-CN" altLang="en-US" dirty="0"/>
                        <a:t>团队分工</a:t>
                      </a:r>
                    </a:p>
                  </a:txBody>
                  <a:tcPr/>
                </a:tc>
                <a:tc>
                  <a:txBody>
                    <a:bodyPr/>
                    <a:lstStyle/>
                    <a:p>
                      <a:pPr algn="ctr"/>
                      <a:r>
                        <a:rPr lang="zh-CN" altLang="en-US" dirty="0"/>
                        <a:t>团队身份</a:t>
                      </a:r>
                    </a:p>
                  </a:txBody>
                  <a:tcPr/>
                </a:tc>
                <a:tc>
                  <a:txBody>
                    <a:bodyPr/>
                    <a:lstStyle/>
                    <a:p>
                      <a:pPr algn="ctr"/>
                      <a:r>
                        <a:rPr lang="zh-CN" altLang="en-US" dirty="0"/>
                        <a:t>备注</a:t>
                      </a:r>
                    </a:p>
                  </a:txBody>
                  <a:tcPr/>
                </a:tc>
                <a:extLst>
                  <a:ext uri="{0D108BD9-81ED-4DB2-BD59-A6C34878D82A}">
                    <a16:rowId xmlns:a16="http://schemas.microsoft.com/office/drawing/2014/main" val="2929776317"/>
                  </a:ext>
                </a:extLst>
              </a:tr>
              <a:tr h="370840">
                <a:tc>
                  <a:txBody>
                    <a:bodyPr/>
                    <a:lstStyle/>
                    <a:p>
                      <a:pPr algn="ctr"/>
                      <a:r>
                        <a:rPr lang="zh-CN" altLang="en-US" dirty="0"/>
                        <a:t>王汉实</a:t>
                      </a:r>
                      <a:endParaRPr lang="en-US" altLang="zh-CN" dirty="0"/>
                    </a:p>
                    <a:p>
                      <a:pPr algn="ctr"/>
                      <a:r>
                        <a:rPr lang="en-US" altLang="zh-CN" dirty="0"/>
                        <a:t>08172909</a:t>
                      </a:r>
                      <a:endParaRPr lang="zh-CN" altLang="en-US" dirty="0"/>
                    </a:p>
                  </a:txBody>
                  <a:tcPr/>
                </a:tc>
                <a:tc>
                  <a:txBody>
                    <a:bodyPr/>
                    <a:lstStyle/>
                    <a:p>
                      <a:pPr algn="ctr"/>
                      <a:r>
                        <a:rPr lang="zh-CN" altLang="en-US" dirty="0"/>
                        <a:t>机动车车牌检测模块、核心算法</a:t>
                      </a:r>
                    </a:p>
                  </a:txBody>
                  <a:tcPr/>
                </a:tc>
                <a:tc>
                  <a:txBody>
                    <a:bodyPr/>
                    <a:lstStyle/>
                    <a:p>
                      <a:pPr algn="ctr"/>
                      <a:r>
                        <a:rPr lang="en-US" altLang="zh-CN" dirty="0"/>
                        <a:t>PM</a:t>
                      </a:r>
                      <a:endParaRPr lang="zh-CN" altLang="en-US" dirty="0"/>
                    </a:p>
                  </a:txBody>
                  <a:tcPr/>
                </a:tc>
                <a:tc>
                  <a:txBody>
                    <a:bodyPr/>
                    <a:lstStyle/>
                    <a:p>
                      <a:pPr algn="ctr"/>
                      <a:r>
                        <a:rPr lang="zh-CN" altLang="en-US" dirty="0"/>
                        <a:t>项目第一负责人</a:t>
                      </a:r>
                    </a:p>
                  </a:txBody>
                  <a:tcPr/>
                </a:tc>
                <a:extLst>
                  <a:ext uri="{0D108BD9-81ED-4DB2-BD59-A6C34878D82A}">
                    <a16:rowId xmlns:a16="http://schemas.microsoft.com/office/drawing/2014/main" val="3446106750"/>
                  </a:ext>
                </a:extLst>
              </a:tr>
              <a:tr h="370840">
                <a:tc>
                  <a:txBody>
                    <a:bodyPr/>
                    <a:lstStyle/>
                    <a:p>
                      <a:pPr algn="ctr"/>
                      <a:r>
                        <a:rPr lang="zh-CN" altLang="en-US" dirty="0"/>
                        <a:t>詹诗瑶</a:t>
                      </a:r>
                      <a:endParaRPr lang="en-US" altLang="zh-CN" dirty="0"/>
                    </a:p>
                    <a:p>
                      <a:pPr algn="ctr"/>
                      <a:r>
                        <a:rPr lang="en-US" altLang="zh-CN" dirty="0"/>
                        <a:t>08172948</a:t>
                      </a:r>
                      <a:endParaRPr lang="zh-CN" altLang="en-US" dirty="0"/>
                    </a:p>
                  </a:txBody>
                  <a:tcPr/>
                </a:tc>
                <a:tc>
                  <a:txBody>
                    <a:bodyPr/>
                    <a:lstStyle/>
                    <a:p>
                      <a:pPr algn="ctr"/>
                      <a:r>
                        <a:rPr lang="zh-CN" altLang="en-US" dirty="0"/>
                        <a:t>任务协调、进度安排、文档编辑、联调测试、需求分析</a:t>
                      </a:r>
                    </a:p>
                  </a:txBody>
                  <a:tcPr/>
                </a:tc>
                <a:tc>
                  <a:txBody>
                    <a:bodyPr/>
                    <a:lstStyle/>
                    <a:p>
                      <a:pPr algn="ctr"/>
                      <a:r>
                        <a:rPr lang="en-US" altLang="zh-CN" dirty="0"/>
                        <a:t>SE/PT</a:t>
                      </a:r>
                      <a:endParaRPr lang="zh-CN" altLang="en-US" dirty="0"/>
                    </a:p>
                  </a:txBody>
                  <a:tcPr/>
                </a:tc>
                <a:tc>
                  <a:txBody>
                    <a:bodyPr/>
                    <a:lstStyle/>
                    <a:p>
                      <a:pPr algn="ctr"/>
                      <a:r>
                        <a:rPr lang="zh-CN" altLang="en-US" dirty="0"/>
                        <a:t>项目第二负责人</a:t>
                      </a:r>
                    </a:p>
                  </a:txBody>
                  <a:tcPr/>
                </a:tc>
                <a:extLst>
                  <a:ext uri="{0D108BD9-81ED-4DB2-BD59-A6C34878D82A}">
                    <a16:rowId xmlns:a16="http://schemas.microsoft.com/office/drawing/2014/main" val="1698311967"/>
                  </a:ext>
                </a:extLst>
              </a:tr>
              <a:tr h="370840">
                <a:tc>
                  <a:txBody>
                    <a:bodyPr/>
                    <a:lstStyle/>
                    <a:p>
                      <a:pPr algn="ctr"/>
                      <a:r>
                        <a:rPr lang="zh-CN" altLang="en-US" dirty="0"/>
                        <a:t>郭子杨</a:t>
                      </a:r>
                      <a:endParaRPr lang="en-US" altLang="zh-CN" dirty="0"/>
                    </a:p>
                    <a:p>
                      <a:pPr algn="ctr"/>
                      <a:r>
                        <a:rPr lang="en-US" altLang="zh-CN" dirty="0"/>
                        <a:t>08173042</a:t>
                      </a:r>
                      <a:endParaRPr lang="zh-CN" altLang="en-US" dirty="0"/>
                    </a:p>
                  </a:txBody>
                  <a:tcPr/>
                </a:tc>
                <a:tc>
                  <a:txBody>
                    <a:bodyPr/>
                    <a:lstStyle/>
                    <a:p>
                      <a:pPr algn="ctr"/>
                      <a:r>
                        <a:rPr lang="zh-CN" altLang="en-US" dirty="0"/>
                        <a:t>目标检测模块、流量预测模块、核心算法</a:t>
                      </a:r>
                    </a:p>
                  </a:txBody>
                  <a:tcPr/>
                </a:tc>
                <a:tc>
                  <a:txBody>
                    <a:bodyPr/>
                    <a:lstStyle/>
                    <a:p>
                      <a:pPr algn="ctr"/>
                      <a:r>
                        <a:rPr lang="en-US" altLang="zh-CN" dirty="0"/>
                        <a:t>PGL</a:t>
                      </a:r>
                      <a:endParaRPr lang="zh-CN" altLang="en-US" dirty="0"/>
                    </a:p>
                  </a:txBody>
                  <a:tcPr/>
                </a:tc>
                <a:tc>
                  <a:txBody>
                    <a:bodyPr/>
                    <a:lstStyle/>
                    <a:p>
                      <a:pPr algn="ctr"/>
                      <a:r>
                        <a:rPr lang="zh-CN" altLang="en-US" dirty="0"/>
                        <a:t>答辩人</a:t>
                      </a:r>
                    </a:p>
                  </a:txBody>
                  <a:tcPr/>
                </a:tc>
                <a:extLst>
                  <a:ext uri="{0D108BD9-81ED-4DB2-BD59-A6C34878D82A}">
                    <a16:rowId xmlns:a16="http://schemas.microsoft.com/office/drawing/2014/main" val="105223646"/>
                  </a:ext>
                </a:extLst>
              </a:tr>
              <a:tr h="370840">
                <a:tc>
                  <a:txBody>
                    <a:bodyPr/>
                    <a:lstStyle/>
                    <a:p>
                      <a:pPr algn="ctr"/>
                      <a:r>
                        <a:rPr lang="zh-CN" altLang="en-US" dirty="0"/>
                        <a:t>汪智</a:t>
                      </a:r>
                      <a:endParaRPr lang="en-US" altLang="zh-CN" dirty="0"/>
                    </a:p>
                    <a:p>
                      <a:pPr algn="ctr"/>
                      <a:r>
                        <a:rPr lang="en-US" altLang="zh-CN" dirty="0"/>
                        <a:t>08173112</a:t>
                      </a:r>
                      <a:endParaRPr lang="zh-CN" altLang="en-US" dirty="0"/>
                    </a:p>
                  </a:txBody>
                  <a:tcPr/>
                </a:tc>
                <a:tc>
                  <a:txBody>
                    <a:bodyPr/>
                    <a:lstStyle/>
                    <a:p>
                      <a:pPr algn="ctr"/>
                      <a:r>
                        <a:rPr lang="zh-CN" altLang="en-US" dirty="0"/>
                        <a:t>流量可视化模块、大数据处理</a:t>
                      </a:r>
                    </a:p>
                  </a:txBody>
                  <a:tcPr/>
                </a:tc>
                <a:tc>
                  <a:txBody>
                    <a:bodyPr/>
                    <a:lstStyle/>
                    <a:p>
                      <a:pPr algn="ctr"/>
                      <a:r>
                        <a:rPr lang="en-US" altLang="zh-CN" dirty="0"/>
                        <a:t>PG</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769616848"/>
                  </a:ext>
                </a:extLst>
              </a:tr>
              <a:tr h="370840">
                <a:tc>
                  <a:txBody>
                    <a:bodyPr/>
                    <a:lstStyle/>
                    <a:p>
                      <a:pPr algn="ctr"/>
                      <a:r>
                        <a:rPr lang="zh-CN" altLang="en-US" dirty="0"/>
                        <a:t>吴继源</a:t>
                      </a:r>
                      <a:endParaRPr lang="en-US" altLang="zh-CN" dirty="0"/>
                    </a:p>
                    <a:p>
                      <a:pPr algn="ctr"/>
                      <a:r>
                        <a:rPr lang="en-US" altLang="zh-CN" dirty="0"/>
                        <a:t>08173046</a:t>
                      </a:r>
                      <a:endParaRPr lang="zh-CN" altLang="en-US" dirty="0"/>
                    </a:p>
                  </a:txBody>
                  <a:tcPr/>
                </a:tc>
                <a:tc>
                  <a:txBody>
                    <a:bodyPr/>
                    <a:lstStyle/>
                    <a:p>
                      <a:pPr algn="ctr"/>
                      <a:r>
                        <a:rPr lang="zh-CN" altLang="en-US" dirty="0"/>
                        <a:t>目标追踪模块、核心算法</a:t>
                      </a:r>
                    </a:p>
                  </a:txBody>
                  <a:tcPr/>
                </a:tc>
                <a:tc>
                  <a:txBody>
                    <a:bodyPr/>
                    <a:lstStyle/>
                    <a:p>
                      <a:pPr algn="ctr"/>
                      <a:r>
                        <a:rPr lang="en-US" altLang="zh-CN" dirty="0"/>
                        <a:t>PG</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1465315989"/>
                  </a:ext>
                </a:extLst>
              </a:tr>
            </a:tbl>
          </a:graphicData>
        </a:graphic>
      </p:graphicFrame>
      <p:sp>
        <p:nvSpPr>
          <p:cNvPr id="9" name="文本框 8">
            <a:extLst>
              <a:ext uri="{FF2B5EF4-FFF2-40B4-BE49-F238E27FC236}">
                <a16:creationId xmlns:a16="http://schemas.microsoft.com/office/drawing/2014/main" id="{6EC00BDF-D832-4186-B18F-E0CFA16EA883}"/>
              </a:ext>
            </a:extLst>
          </p:cNvPr>
          <p:cNvSpPr txBox="1"/>
          <p:nvPr/>
        </p:nvSpPr>
        <p:spPr>
          <a:xfrm>
            <a:off x="1206607" y="1529029"/>
            <a:ext cx="9751821" cy="584775"/>
          </a:xfrm>
          <a:prstGeom prst="rect">
            <a:avLst/>
          </a:prstGeom>
          <a:noFill/>
        </p:spPr>
        <p:txBody>
          <a:bodyPr wrap="square" rtlCol="0">
            <a:spAutoFit/>
          </a:bodyPr>
          <a:lstStyle/>
          <a:p>
            <a:r>
              <a:rPr lang="en-US" altLang="zh-CN" sz="3200" dirty="0">
                <a:latin typeface="黑体" panose="02010609060101010101" pitchFamily="49" charset="-122"/>
                <a:ea typeface="黑体" panose="02010609060101010101" pitchFamily="49" charset="-122"/>
              </a:rPr>
              <a:t>20</a:t>
            </a:r>
            <a:r>
              <a:rPr lang="zh-CN" altLang="en-US" sz="3200" dirty="0">
                <a:latin typeface="黑体" panose="02010609060101010101" pitchFamily="49" charset="-122"/>
                <a:ea typeface="黑体" panose="02010609060101010101" pitchFamily="49" charset="-122"/>
              </a:rPr>
              <a:t>软件杯</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基于计算机视觉的交通场景智能应用</a:t>
            </a:r>
            <a:r>
              <a:rPr lang="en-US" altLang="zh-CN" sz="3200" dirty="0">
                <a:latin typeface="黑体" panose="02010609060101010101" pitchFamily="49" charset="-122"/>
                <a:ea typeface="黑体" panose="02010609060101010101" pitchFamily="49" charset="-122"/>
              </a:rPr>
              <a:t>-A1</a:t>
            </a:r>
            <a:endParaRPr lang="zh-CN" alt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1229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车牌识别各部分实现</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715694" y="1221284"/>
            <a:ext cx="10022156" cy="5262979"/>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灰度化、灰度校正</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    因为牌照图象在拍摄时受到种种条件的限制和干扰，图象的灰度值往往与实际景物不全然匹配，这将直接影响到图象的兴许处理。假设造成这样的影响的原因主要是因为被摄物体的远近不同，使得图象中央区域和边缘区域的灰度失衡，或是因为摄像头在扫描时各点的灵敏度有较大的差异而产生图象灰度失真，或是因为曝光不足而使得图像的灰度变化范围非常窄。这时就能够採用灰度校正的方法来处理，增强灰度的变化范围、丰富灰度层次，以达到增强图象的对照度和分辨率。</a:t>
            </a:r>
            <a:r>
              <a:rPr lang="zh-CN" altLang="en-US" sz="2800" b="1" dirty="0">
                <a:latin typeface="黑体" panose="02010609060101010101" pitchFamily="49" charset="-122"/>
                <a:ea typeface="黑体" panose="02010609060101010101" pitchFamily="49" charset="-122"/>
              </a:rPr>
              <a:t>我们发现车辆牌照图象的灰度取值范围大多局限在</a:t>
            </a:r>
            <a:r>
              <a:rPr lang="en-US" altLang="zh-CN" sz="2800" b="1" dirty="0">
                <a:latin typeface="黑体" panose="02010609060101010101" pitchFamily="49" charset="-122"/>
                <a:ea typeface="黑体" panose="02010609060101010101" pitchFamily="49" charset="-122"/>
              </a:rPr>
              <a:t>r=(50,200)</a:t>
            </a:r>
            <a:r>
              <a:rPr lang="zh-CN" altLang="en-US" sz="2800" b="1" dirty="0">
                <a:latin typeface="黑体" panose="02010609060101010101" pitchFamily="49" charset="-122"/>
                <a:ea typeface="黑体" panose="02010609060101010101" pitchFamily="49" charset="-122"/>
              </a:rPr>
              <a:t>之间，并且整体上灰度偏低，图象较暗。依据图象处理系统的条件，最好将灰度范围展开到</a:t>
            </a:r>
            <a:r>
              <a:rPr lang="en-US" altLang="zh-CN" sz="2800" b="1" dirty="0">
                <a:latin typeface="黑体" panose="02010609060101010101" pitchFamily="49" charset="-122"/>
                <a:ea typeface="黑体" panose="02010609060101010101" pitchFamily="49" charset="-122"/>
              </a:rPr>
              <a:t>s=(0,255)</a:t>
            </a:r>
            <a:r>
              <a:rPr lang="zh-CN" altLang="en-US" sz="2800" b="1" dirty="0">
                <a:latin typeface="黑体" panose="02010609060101010101" pitchFamily="49" charset="-122"/>
                <a:ea typeface="黑体" panose="02010609060101010101" pitchFamily="49" charset="-122"/>
              </a:rPr>
              <a:t>之间</a:t>
            </a: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srcRect/>
          <a:stretch>
            <a:fillRect/>
          </a:stretch>
        </p:blipFill>
        <p:spPr bwMode="auto">
          <a:xfrm>
            <a:off x="1562100" y="764902"/>
            <a:ext cx="8839200" cy="5193872"/>
          </a:xfrm>
          <a:prstGeom prst="rect">
            <a:avLst/>
          </a:prstGeom>
          <a:noFill/>
          <a:ln w="9525">
            <a:noFill/>
            <a:miter lim="800000"/>
            <a:headEnd/>
            <a:tailEnd/>
          </a:ln>
          <a:effectLst/>
        </p:spPr>
      </p:pic>
    </p:spTree>
    <p:extLst>
      <p:ext uri="{BB962C8B-B14F-4D97-AF65-F5344CB8AC3E}">
        <p14:creationId xmlns:p14="http://schemas.microsoft.com/office/powerpoint/2010/main" val="28176319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车牌识别各部分实现</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597600" y="1451021"/>
            <a:ext cx="5026207" cy="5262979"/>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二值化</a:t>
            </a:r>
            <a:endParaRPr lang="en-US" altLang="zh-CN" sz="2800" dirty="0">
              <a:latin typeface="黑体" panose="02010609060101010101" pitchFamily="49" charset="-122"/>
              <a:ea typeface="黑体" panose="02010609060101010101" pitchFamily="49" charset="-122"/>
            </a:endParaRPr>
          </a:p>
          <a:p>
            <a:r>
              <a:rPr lang="zh-CN" altLang="en-US" sz="2800" dirty="0">
                <a:latin typeface="黑体" panose="02010609060101010101" pitchFamily="49" charset="-122"/>
                <a:ea typeface="黑体" panose="02010609060101010101" pitchFamily="49" charset="-122"/>
              </a:rPr>
              <a:t>一幅图像包括目标物体、背景还有噪声，要想从多值的数字图像中直接提取出目标物体，最常用的方法就是设定一个全局的阈值</a:t>
            </a:r>
            <a:r>
              <a:rPr lang="en-US" altLang="zh-CN" sz="2800" dirty="0">
                <a:latin typeface="黑体" panose="02010609060101010101" pitchFamily="49" charset="-122"/>
                <a:ea typeface="黑体" panose="02010609060101010101" pitchFamily="49" charset="-122"/>
              </a:rPr>
              <a:t>T</a:t>
            </a:r>
            <a:r>
              <a:rPr lang="zh-CN" altLang="en-US" sz="2800" dirty="0">
                <a:latin typeface="黑体" panose="02010609060101010101" pitchFamily="49" charset="-122"/>
                <a:ea typeface="黑体" panose="02010609060101010101" pitchFamily="49" charset="-122"/>
              </a:rPr>
              <a:t>，用</a:t>
            </a:r>
            <a:r>
              <a:rPr lang="en-US" altLang="zh-CN" sz="2800" dirty="0">
                <a:latin typeface="黑体" panose="02010609060101010101" pitchFamily="49" charset="-122"/>
                <a:ea typeface="黑体" panose="02010609060101010101" pitchFamily="49" charset="-122"/>
              </a:rPr>
              <a:t>T</a:t>
            </a:r>
            <a:r>
              <a:rPr lang="zh-CN" altLang="en-US" sz="2800" dirty="0">
                <a:latin typeface="黑体" panose="02010609060101010101" pitchFamily="49" charset="-122"/>
                <a:ea typeface="黑体" panose="02010609060101010101" pitchFamily="49" charset="-122"/>
              </a:rPr>
              <a:t>将图像的数据分成两部分：大于</a:t>
            </a:r>
            <a:r>
              <a:rPr lang="en-US" altLang="zh-CN" sz="2800" dirty="0">
                <a:latin typeface="黑体" panose="02010609060101010101" pitchFamily="49" charset="-122"/>
                <a:ea typeface="黑体" panose="02010609060101010101" pitchFamily="49" charset="-122"/>
              </a:rPr>
              <a:t>T</a:t>
            </a:r>
            <a:r>
              <a:rPr lang="zh-CN" altLang="en-US" sz="2800" dirty="0">
                <a:latin typeface="黑体" panose="02010609060101010101" pitchFamily="49" charset="-122"/>
                <a:ea typeface="黑体" panose="02010609060101010101" pitchFamily="49" charset="-122"/>
              </a:rPr>
              <a:t>的像素群和小于</a:t>
            </a:r>
            <a:r>
              <a:rPr lang="en-US" altLang="zh-CN" sz="2800" dirty="0">
                <a:latin typeface="黑体" panose="02010609060101010101" pitchFamily="49" charset="-122"/>
                <a:ea typeface="黑体" panose="02010609060101010101" pitchFamily="49" charset="-122"/>
              </a:rPr>
              <a:t>T</a:t>
            </a:r>
            <a:r>
              <a:rPr lang="zh-CN" altLang="en-US" sz="2800" dirty="0">
                <a:latin typeface="黑体" panose="02010609060101010101" pitchFamily="49" charset="-122"/>
                <a:ea typeface="黑体" panose="02010609060101010101" pitchFamily="49" charset="-122"/>
              </a:rPr>
              <a:t>的像素群。将大于</a:t>
            </a:r>
            <a:r>
              <a:rPr lang="en-US" altLang="zh-CN" sz="2800" dirty="0">
                <a:latin typeface="黑体" panose="02010609060101010101" pitchFamily="49" charset="-122"/>
                <a:ea typeface="黑体" panose="02010609060101010101" pitchFamily="49" charset="-122"/>
              </a:rPr>
              <a:t>T</a:t>
            </a:r>
            <a:r>
              <a:rPr lang="zh-CN" altLang="en-US" sz="2800" dirty="0">
                <a:latin typeface="黑体" panose="02010609060101010101" pitchFamily="49" charset="-122"/>
                <a:ea typeface="黑体" panose="02010609060101010101" pitchFamily="49" charset="-122"/>
              </a:rPr>
              <a:t>的像素群的像素值设定为白色（或者黑色），小于</a:t>
            </a:r>
            <a:r>
              <a:rPr lang="en-US" altLang="zh-CN" sz="2800" dirty="0">
                <a:latin typeface="黑体" panose="02010609060101010101" pitchFamily="49" charset="-122"/>
                <a:ea typeface="黑体" panose="02010609060101010101" pitchFamily="49" charset="-122"/>
              </a:rPr>
              <a:t>T</a:t>
            </a:r>
            <a:r>
              <a:rPr lang="zh-CN" altLang="en-US" sz="2800" dirty="0">
                <a:latin typeface="黑体" panose="02010609060101010101" pitchFamily="49" charset="-122"/>
                <a:ea typeface="黑体" panose="02010609060101010101" pitchFamily="49" charset="-122"/>
              </a:rPr>
              <a:t>的像素群的像素值设定为黑色（或者白色）。</a:t>
            </a: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8D0899F6-CFFF-49C0-9982-946A34E3AD63}"/>
              </a:ext>
            </a:extLst>
          </p:cNvPr>
          <p:cNvPicPr>
            <a:picLocks noChangeAspect="1"/>
          </p:cNvPicPr>
          <p:nvPr/>
        </p:nvPicPr>
        <p:blipFill rotWithShape="1">
          <a:blip r:embed="rId3">
            <a:extLst>
              <a:ext uri="{28A0092B-C50C-407E-A947-70E740481C1C}">
                <a14:useLocalDpi xmlns:a14="http://schemas.microsoft.com/office/drawing/2010/main" val="0"/>
              </a:ext>
            </a:extLst>
          </a:blip>
          <a:srcRect b="14731"/>
          <a:stretch/>
        </p:blipFill>
        <p:spPr>
          <a:xfrm>
            <a:off x="6503323" y="1336673"/>
            <a:ext cx="3937462" cy="2518087"/>
          </a:xfrm>
          <a:prstGeom prst="rect">
            <a:avLst/>
          </a:prstGeom>
        </p:spPr>
      </p:pic>
      <p:pic>
        <p:nvPicPr>
          <p:cNvPr id="9" name="图片 8">
            <a:extLst>
              <a:ext uri="{FF2B5EF4-FFF2-40B4-BE49-F238E27FC236}">
                <a16:creationId xmlns:a16="http://schemas.microsoft.com/office/drawing/2014/main" id="{64AC5357-EDF9-4163-ACFC-A42FDB263B4A}"/>
              </a:ext>
            </a:extLst>
          </p:cNvPr>
          <p:cNvPicPr>
            <a:picLocks noChangeAspect="1"/>
          </p:cNvPicPr>
          <p:nvPr/>
        </p:nvPicPr>
        <p:blipFill rotWithShape="1">
          <a:blip r:embed="rId4">
            <a:extLst>
              <a:ext uri="{28A0092B-C50C-407E-A947-70E740481C1C}">
                <a14:useLocalDpi xmlns:a14="http://schemas.microsoft.com/office/drawing/2010/main" val="0"/>
              </a:ext>
            </a:extLst>
          </a:blip>
          <a:srcRect b="12576"/>
          <a:stretch/>
        </p:blipFill>
        <p:spPr>
          <a:xfrm>
            <a:off x="6503323" y="3957819"/>
            <a:ext cx="3937462" cy="2581709"/>
          </a:xfrm>
          <a:prstGeom prst="rect">
            <a:avLst/>
          </a:prstGeom>
        </p:spPr>
      </p:pic>
    </p:spTree>
    <p:extLst>
      <p:ext uri="{BB962C8B-B14F-4D97-AF65-F5344CB8AC3E}">
        <p14:creationId xmlns:p14="http://schemas.microsoft.com/office/powerpoint/2010/main" val="2632211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车牌识别各部分实现</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715694" y="1221284"/>
            <a:ext cx="10022156" cy="4832092"/>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图像平滑处理</a:t>
            </a:r>
          </a:p>
          <a:p>
            <a:r>
              <a:rPr lang="zh-CN" altLang="en-US" sz="2800" dirty="0">
                <a:latin typeface="黑体" panose="02010609060101010101" pitchFamily="49" charset="-122"/>
                <a:ea typeface="黑体" panose="02010609060101010101" pitchFamily="49" charset="-122"/>
              </a:rPr>
              <a:t>    对于受噪声干扰严重的图象，因为噪声点多在频域中映射为高频分量，因此能够在通过求邻域平均值的方法来通滤波器来滤除噪声，但实际中为了简化算法，削弱噪声的影响，这样的方法称为图象平滑处理。</a:t>
            </a:r>
          </a:p>
          <a:p>
            <a:r>
              <a:rPr lang="zh-CN" altLang="en-US" sz="2800" dirty="0">
                <a:latin typeface="黑体" panose="02010609060101010101" pitchFamily="49" charset="-122"/>
                <a:ea typeface="黑体" panose="02010609060101010101" pitchFamily="49" charset="-122"/>
              </a:rPr>
              <a:t>      然而，邻域平均值的平滑处理会使得图象灰度急剧变化的地方，尤其是物体边缘区域和字符轮廓等部分产生模糊作用。为了克服这样的平均化引起的图象模糊现象，我们给中心点象素值与其邻域平均值的差值设置一固定的阈值，仅仅有大于该阈值的点才干替换为邻域平均值，而差值不大于阈值时，仍保留原来的值，从而降低因为平均化引起的图象模糊。</a:t>
            </a: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车牌识别各部分实现</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442644" y="1297484"/>
            <a:ext cx="5158056" cy="5262979"/>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边缘提取</a:t>
            </a:r>
          </a:p>
          <a:p>
            <a:r>
              <a:rPr lang="zh-CN" altLang="en-US" sz="2800" dirty="0">
                <a:latin typeface="黑体" panose="02010609060101010101" pitchFamily="49" charset="-122"/>
                <a:ea typeface="黑体" panose="02010609060101010101" pitchFamily="49" charset="-122"/>
              </a:rPr>
              <a:t>    边缘是指图像局部亮度变化显著的部分，是图像纹理特征提取和形状特征提取等图像分析的重要基础。所以在此我们要对图像进行边缘检测。图象增强处理对图象牌照的可辩认度的改善和简化兴许的牌照字符定位和切割的难度都是非常有必要的。增强图象对照度度的方法有：灰度线性变换、图象平滑处理等。</a:t>
            </a: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descr="http://images.cnitblog.com/blog/673793/201410/241808556993680.jpg"/>
          <p:cNvPicPr/>
          <p:nvPr/>
        </p:nvPicPr>
        <p:blipFill>
          <a:blip r:embed="rId3">
            <a:extLst>
              <a:ext uri="{28A0092B-C50C-407E-A947-70E740481C1C}">
                <a14:useLocalDpi xmlns:a14="http://schemas.microsoft.com/office/drawing/2010/main" val="0"/>
              </a:ext>
            </a:extLst>
          </a:blip>
          <a:srcRect/>
          <a:stretch>
            <a:fillRect/>
          </a:stretch>
        </p:blipFill>
        <p:spPr bwMode="auto">
          <a:xfrm>
            <a:off x="5890894" y="1657351"/>
            <a:ext cx="5602605" cy="3105150"/>
          </a:xfrm>
          <a:prstGeom prst="rect">
            <a:avLst/>
          </a:prstGeom>
          <a:noFill/>
          <a:ln>
            <a:noFill/>
          </a:ln>
        </p:spPr>
      </p:pic>
      <p:sp>
        <p:nvSpPr>
          <p:cNvPr id="9" name="TextBox 8"/>
          <p:cNvSpPr txBox="1"/>
          <p:nvPr/>
        </p:nvSpPr>
        <p:spPr>
          <a:xfrm>
            <a:off x="8013700" y="4927600"/>
            <a:ext cx="3181350" cy="369332"/>
          </a:xfrm>
          <a:prstGeom prst="rect">
            <a:avLst/>
          </a:prstGeom>
          <a:noFill/>
        </p:spPr>
        <p:txBody>
          <a:bodyPr wrap="square" rtlCol="0">
            <a:spAutoFit/>
          </a:bodyPr>
          <a:lstStyle/>
          <a:p>
            <a:r>
              <a:rPr lang="zh-CN" altLang="en-US" dirty="0"/>
              <a:t>边缘提取图</a:t>
            </a:r>
          </a:p>
        </p:txBody>
      </p:sp>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车牌识别各部分实现</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906194" y="3989884"/>
            <a:ext cx="10022156" cy="2677656"/>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图像中车辆牌照是具有比较显著特征的一块图象区域，这此特征表如今：近似水平的矩形区域；当中字符串都是按水平方向排列的；在总体图象中的位置较为固定。正是因为牌照图象的这些特点，再经过适当的图象变换，它在整幅中能够明显地呈现出其边缘。边缘提取是较经典的算法，此处边缘的提取采用的是</a:t>
            </a:r>
            <a:r>
              <a:rPr lang="en-US" altLang="zh-CN" sz="2800" dirty="0" err="1">
                <a:latin typeface="黑体" panose="02010609060101010101" pitchFamily="49" charset="-122"/>
                <a:ea typeface="黑体" panose="02010609060101010101" pitchFamily="49" charset="-122"/>
              </a:rPr>
              <a:t>Sobel</a:t>
            </a:r>
            <a:r>
              <a:rPr lang="zh-CN" altLang="en-US" sz="2800" dirty="0">
                <a:latin typeface="黑体" panose="02010609060101010101" pitchFamily="49" charset="-122"/>
                <a:ea typeface="黑体" panose="02010609060101010101" pitchFamily="49" charset="-122"/>
              </a:rPr>
              <a:t>算子。</a:t>
            </a: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p:nvPr/>
        </p:nvPicPr>
        <p:blipFill>
          <a:blip r:embed="rId3"/>
          <a:stretch>
            <a:fillRect/>
          </a:stretch>
        </p:blipFill>
        <p:spPr>
          <a:xfrm>
            <a:off x="2914651" y="1275764"/>
            <a:ext cx="5505450" cy="2458036"/>
          </a:xfrm>
          <a:prstGeom prst="rect">
            <a:avLst/>
          </a:prstGeom>
          <a:noFill/>
          <a:ln>
            <a:noFill/>
          </a:ln>
        </p:spPr>
      </p:pic>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车牌识别各部分实现</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455344" y="755650"/>
            <a:ext cx="10854006" cy="4401205"/>
          </a:xfrm>
          <a:prstGeom prst="rect">
            <a:avLst/>
          </a:prstGeom>
          <a:noFill/>
        </p:spPr>
        <p:txBody>
          <a:bodyPr wrap="square" rtlCol="0">
            <a:spAutoFit/>
          </a:bodyPr>
          <a:lstStyle/>
          <a:p>
            <a:br>
              <a:rPr lang="zh-CN" altLang="en-US" sz="2800" dirty="0"/>
            </a:br>
            <a:r>
              <a:rPr lang="zh-CN" altLang="en-US" sz="2800" dirty="0">
                <a:latin typeface="黑体" panose="02010609060101010101" pitchFamily="49" charset="-122"/>
                <a:ea typeface="黑体" panose="02010609060101010101" pitchFamily="49" charset="-122"/>
              </a:rPr>
              <a:t>牌照的定位和切割</a:t>
            </a:r>
          </a:p>
          <a:p>
            <a:r>
              <a:rPr lang="zh-CN" altLang="en-US" sz="2800" dirty="0">
                <a:latin typeface="黑体" panose="02010609060101010101" pitchFamily="49" charset="-122"/>
                <a:ea typeface="黑体" panose="02010609060101010101" pitchFamily="49" charset="-122"/>
              </a:rPr>
              <a:t>牌照的定位和切割是牌照识别系统的关键技术之中的一个，其主要目的是在经图象预处理后的原始灰度图象中确定牌照的详细位置，并将包括牌照字符的一块子图象从整个图象中切割出来，供字符识别子系统识别之用，切割的准确与否直接关系到整个牌照字符识别系统的识别率。因为牌照图象在原始图象中是非常有特征的一个子区域，确切说是水平度较高的横向近似的长方形，它在原始图象中的相对位置比較集中，并且其灰度值与周边区域有明显的不同，因而在其边缘形成了灰度突变的边界，这样就便于通过边缘检測来对图象进行切割。</a:t>
            </a: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78" name="Picture 2" descr="http://img.blog.csdn.net/20140529145051687?watermark/2/text/aHR0cDovL2Jsb2cuY3Nkbi5uZXQvYmVyZ3VpbGl1/font/5a6L5L2T/fontsize/400/fill/I0JBQkFCMA==/dissolve/70/gravity/SouthEast"/>
          <p:cNvPicPr>
            <a:picLocks noChangeAspect="1" noChangeArrowheads="1"/>
          </p:cNvPicPr>
          <p:nvPr/>
        </p:nvPicPr>
        <p:blipFill>
          <a:blip r:embed="rId3"/>
          <a:srcRect/>
          <a:stretch>
            <a:fillRect/>
          </a:stretch>
        </p:blipFill>
        <p:spPr bwMode="auto">
          <a:xfrm>
            <a:off x="927100" y="5287962"/>
            <a:ext cx="8858250" cy="1447801"/>
          </a:xfrm>
          <a:prstGeom prst="rect">
            <a:avLst/>
          </a:prstGeom>
          <a:noFill/>
        </p:spPr>
      </p:pic>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车牌识别各部分实现</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715694" y="1221284"/>
            <a:ext cx="10022156" cy="3539430"/>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字符切割和比对</a:t>
            </a:r>
          </a:p>
          <a:p>
            <a:r>
              <a:rPr lang="zh-CN" altLang="en-US" sz="2800" dirty="0">
                <a:latin typeface="黑体" panose="02010609060101010101" pitchFamily="49" charset="-122"/>
                <a:ea typeface="黑体" panose="02010609060101010101" pitchFamily="49" charset="-122"/>
              </a:rPr>
              <a:t>字符切割</a:t>
            </a:r>
          </a:p>
          <a:p>
            <a:r>
              <a:rPr lang="zh-CN" altLang="en-US" sz="2800" dirty="0">
                <a:latin typeface="黑体" panose="02010609060101010101" pitchFamily="49" charset="-122"/>
                <a:ea typeface="黑体" panose="02010609060101010101" pitchFamily="49" charset="-122"/>
              </a:rPr>
              <a:t>在汽车牌照自己主动识别过程中，字符切割有承前启后的作用。它在前期牌照定位的基础上进行字符的切割，然后再利用切割的结果进行字符识别。字符识别的算法非常多，由于车牌字符间间隔较大，不会出现字符粘连情况，所以此处採用的方法为寻找连续有文字的块，若长度大于某阈值，则觉得该块有两个字符组成，须要切割。</a:t>
            </a:r>
            <a:endParaRPr lang="en-US" altLang="zh-CN" sz="2800" dirty="0">
              <a:latin typeface="黑体" panose="02010609060101010101" pitchFamily="49" charset="-122"/>
              <a:ea typeface="黑体" panose="02010609060101010101" pitchFamily="49" charset="-122"/>
            </a:endParaRP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4" name="Picture 2" descr="http://img.blog.csdn.net/20140529145300312?watermark/2/text/aHR0cDovL2Jsb2cuY3Nkbi5uZXQvYmVyZ3VpbGl1/font/5a6L5L2T/fontsize/400/fill/I0JBQkFCMA==/dissolve/70/gravity/SouthEast"/>
          <p:cNvPicPr>
            <a:picLocks noChangeAspect="1" noChangeArrowheads="1"/>
          </p:cNvPicPr>
          <p:nvPr/>
        </p:nvPicPr>
        <p:blipFill>
          <a:blip r:embed="rId3"/>
          <a:srcRect/>
          <a:stretch>
            <a:fillRect/>
          </a:stretch>
        </p:blipFill>
        <p:spPr bwMode="auto">
          <a:xfrm>
            <a:off x="1435100" y="4794250"/>
            <a:ext cx="7613649" cy="1174750"/>
          </a:xfrm>
          <a:prstGeom prst="rect">
            <a:avLst/>
          </a:prstGeom>
          <a:noFill/>
        </p:spPr>
      </p:pic>
      <p:sp>
        <p:nvSpPr>
          <p:cNvPr id="8" name="TextBox 7"/>
          <p:cNvSpPr txBox="1"/>
          <p:nvPr/>
        </p:nvSpPr>
        <p:spPr>
          <a:xfrm>
            <a:off x="4083050" y="6197600"/>
            <a:ext cx="2241550" cy="369332"/>
          </a:xfrm>
          <a:prstGeom prst="rect">
            <a:avLst/>
          </a:prstGeom>
          <a:noFill/>
        </p:spPr>
        <p:txBody>
          <a:bodyPr wrap="square" rtlCol="0">
            <a:spAutoFit/>
          </a:bodyPr>
          <a:lstStyle/>
          <a:p>
            <a:r>
              <a:rPr lang="zh-CN" altLang="en-US" dirty="0"/>
              <a:t>上图为字符切割图</a:t>
            </a:r>
          </a:p>
        </p:txBody>
      </p:sp>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车牌识别各部分实现</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715694" y="1221284"/>
            <a:ext cx="10022156" cy="2246769"/>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字符归一化</a:t>
            </a:r>
          </a:p>
          <a:p>
            <a:r>
              <a:rPr lang="zh-CN" altLang="en-US" sz="2800" dirty="0">
                <a:latin typeface="黑体" panose="02010609060101010101" pitchFamily="49" charset="-122"/>
                <a:ea typeface="黑体" panose="02010609060101010101" pitchFamily="49" charset="-122"/>
              </a:rPr>
              <a:t>一般切割出来的字符要进行进一步的处理，以满足下一步字符识别的须要。可是对于车牌的识别，并不须要太多的处理就已经能够达到正确识别的目的。在此仅仅进行了归一化处理，然后进行后期处理。</a:t>
            </a: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0" name="Picture 2" descr="http://img.blog.csdn.net/20140529145348562?watermark/2/text/aHR0cDovL2Jsb2cuY3Nkbi5uZXQvYmVyZ3VpbGl1/font/5a6L5L2T/fontsize/400/fill/I0JBQkFCMA==/dissolve/70/gravity/SouthEast"/>
          <p:cNvPicPr>
            <a:picLocks noChangeAspect="1" noChangeArrowheads="1"/>
          </p:cNvPicPr>
          <p:nvPr/>
        </p:nvPicPr>
        <p:blipFill>
          <a:blip r:embed="rId3"/>
          <a:srcRect/>
          <a:stretch>
            <a:fillRect/>
          </a:stretch>
        </p:blipFill>
        <p:spPr bwMode="auto">
          <a:xfrm>
            <a:off x="1222375" y="3539322"/>
            <a:ext cx="8499475" cy="1513691"/>
          </a:xfrm>
          <a:prstGeom prst="rect">
            <a:avLst/>
          </a:prstGeom>
          <a:noFill/>
        </p:spPr>
      </p:pic>
      <p:sp>
        <p:nvSpPr>
          <p:cNvPr id="8" name="TextBox 7"/>
          <p:cNvSpPr txBox="1"/>
          <p:nvPr/>
        </p:nvSpPr>
        <p:spPr>
          <a:xfrm>
            <a:off x="4349750" y="5334000"/>
            <a:ext cx="5200650" cy="369332"/>
          </a:xfrm>
          <a:prstGeom prst="rect">
            <a:avLst/>
          </a:prstGeom>
          <a:noFill/>
        </p:spPr>
        <p:txBody>
          <a:bodyPr wrap="square" rtlCol="0">
            <a:spAutoFit/>
          </a:bodyPr>
          <a:lstStyle/>
          <a:p>
            <a:r>
              <a:rPr lang="zh-CN" altLang="en-US" dirty="0"/>
              <a:t>上图为字符归一化图</a:t>
            </a:r>
          </a:p>
        </p:txBody>
      </p:sp>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E6CAD5E-B2B0-D249-9E30-EB174B650593}"/>
              </a:ext>
            </a:extLst>
          </p:cNvPr>
          <p:cNvSpPr txBox="1">
            <a:spLocks/>
          </p:cNvSpPr>
          <p:nvPr/>
        </p:nvSpPr>
        <p:spPr bwMode="auto">
          <a:xfrm>
            <a:off x="597600" y="144000"/>
            <a:ext cx="10972800" cy="960438"/>
          </a:xfrm>
          <a:prstGeom prst="rect">
            <a:avLst/>
          </a:prstGeo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normAutofit/>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SimSun" panose="02010600030101010101" pitchFamily="2" charset="-122"/>
              </a:defRPr>
            </a:lvl9p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五 车牌识别各部分实现</a:t>
            </a:r>
          </a:p>
        </p:txBody>
      </p:sp>
      <p:sp>
        <p:nvSpPr>
          <p:cNvPr id="2" name="Rectangle 2">
            <a:extLst>
              <a:ext uri="{FF2B5EF4-FFF2-40B4-BE49-F238E27FC236}">
                <a16:creationId xmlns:a16="http://schemas.microsoft.com/office/drawing/2014/main" id="{FD37E5A2-00D1-B046-B271-273D69177D04}"/>
              </a:ext>
            </a:extLst>
          </p:cNvPr>
          <p:cNvSpPr>
            <a:spLocks noChangeArrowheads="1"/>
          </p:cNvSpPr>
          <p:nvPr/>
        </p:nvSpPr>
        <p:spPr bwMode="auto">
          <a:xfrm>
            <a:off x="391283" y="1336674"/>
            <a:ext cx="17444007" cy="56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6" name="文本框 5">
            <a:extLst>
              <a:ext uri="{FF2B5EF4-FFF2-40B4-BE49-F238E27FC236}">
                <a16:creationId xmlns:a16="http://schemas.microsoft.com/office/drawing/2014/main" id="{1D53960D-DAEE-E54F-AB58-67DC7BA80D2F}"/>
              </a:ext>
            </a:extLst>
          </p:cNvPr>
          <p:cNvSpPr txBox="1"/>
          <p:nvPr/>
        </p:nvSpPr>
        <p:spPr>
          <a:xfrm>
            <a:off x="715694" y="1221284"/>
            <a:ext cx="10022156" cy="5262979"/>
          </a:xfrm>
          <a:prstGeom prst="rect">
            <a:avLst/>
          </a:prstGeom>
          <a:noFill/>
        </p:spPr>
        <p:txBody>
          <a:bodyPr wrap="square" rtlCol="0">
            <a:spAutoFit/>
          </a:bodyPr>
          <a:lstStyle/>
          <a:p>
            <a:r>
              <a:rPr lang="zh-CN" altLang="en-US" sz="2800" dirty="0">
                <a:latin typeface="黑体" panose="02010609060101010101" pitchFamily="49" charset="-122"/>
                <a:ea typeface="黑体" panose="02010609060101010101" pitchFamily="49" charset="-122"/>
              </a:rPr>
              <a:t>字符识别</a:t>
            </a:r>
          </a:p>
          <a:p>
            <a:r>
              <a:rPr lang="zh-CN" altLang="en-US" sz="2800" dirty="0">
                <a:latin typeface="黑体" panose="02010609060101010101" pitchFamily="49" charset="-122"/>
                <a:ea typeface="黑体" panose="02010609060101010101" pitchFamily="49" charset="-122"/>
              </a:rPr>
              <a:t>字符的识别眼下用于车牌字符识别</a:t>
            </a:r>
            <a:r>
              <a:rPr lang="en-US" altLang="zh-CN" sz="2800" dirty="0">
                <a:latin typeface="黑体" panose="02010609060101010101" pitchFamily="49" charset="-122"/>
                <a:ea typeface="黑体" panose="02010609060101010101" pitchFamily="49" charset="-122"/>
              </a:rPr>
              <a:t>(OCR)</a:t>
            </a:r>
            <a:r>
              <a:rPr lang="zh-CN" altLang="en-US" sz="2800" dirty="0">
                <a:latin typeface="黑体" panose="02010609060101010101" pitchFamily="49" charset="-122"/>
                <a:ea typeface="黑体" panose="02010609060101010101" pitchFamily="49" charset="-122"/>
              </a:rPr>
              <a:t>中的算法主要有基于模板匹配的</a:t>
            </a:r>
            <a:r>
              <a:rPr lang="en-US" altLang="zh-CN" sz="2800" dirty="0">
                <a:latin typeface="黑体" panose="02010609060101010101" pitchFamily="49" charset="-122"/>
                <a:ea typeface="黑体" panose="02010609060101010101" pitchFamily="49" charset="-122"/>
              </a:rPr>
              <a:t>OCR</a:t>
            </a:r>
            <a:r>
              <a:rPr lang="zh-CN" altLang="en-US" sz="2800" dirty="0">
                <a:latin typeface="黑体" panose="02010609060101010101" pitchFamily="49" charset="-122"/>
                <a:ea typeface="黑体" panose="02010609060101010101" pitchFamily="49" charset="-122"/>
              </a:rPr>
              <a:t>算法以及基于人工神经网络的</a:t>
            </a:r>
            <a:r>
              <a:rPr lang="en-US" altLang="zh-CN" sz="2800" dirty="0">
                <a:latin typeface="黑体" panose="02010609060101010101" pitchFamily="49" charset="-122"/>
                <a:ea typeface="黑体" panose="02010609060101010101" pitchFamily="49" charset="-122"/>
              </a:rPr>
              <a:t>OCR</a:t>
            </a:r>
            <a:r>
              <a:rPr lang="zh-CN" altLang="en-US" sz="2800" dirty="0">
                <a:latin typeface="黑体" panose="02010609060101010101" pitchFamily="49" charset="-122"/>
                <a:ea typeface="黑体" panose="02010609060101010101" pitchFamily="49" charset="-122"/>
              </a:rPr>
              <a:t>算法。基于模板匹配的</a:t>
            </a:r>
            <a:r>
              <a:rPr lang="en-US" altLang="zh-CN" sz="2800" dirty="0">
                <a:latin typeface="黑体" panose="02010609060101010101" pitchFamily="49" charset="-122"/>
                <a:ea typeface="黑体" panose="02010609060101010101" pitchFamily="49" charset="-122"/>
              </a:rPr>
              <a:t>OCR</a:t>
            </a:r>
            <a:r>
              <a:rPr lang="zh-CN" altLang="en-US" sz="2800" dirty="0">
                <a:latin typeface="黑体" panose="02010609060101010101" pitchFamily="49" charset="-122"/>
                <a:ea typeface="黑体" panose="02010609060101010101" pitchFamily="49" charset="-122"/>
              </a:rPr>
              <a:t>的基本过程是</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首先对待识别字符进行二值化并将其尺寸大小缩放为字符数据库中模板的大小，然后与全部的模板进行匹配，最后选最佳匹配作为结果。用人工神经网络进行字符识别主要有两种方法</a:t>
            </a:r>
            <a:r>
              <a:rPr lang="en-US" altLang="zh-CN" sz="2800" dirty="0">
                <a:latin typeface="黑体" panose="02010609060101010101" pitchFamily="49" charset="-122"/>
                <a:ea typeface="黑体" panose="02010609060101010101" pitchFamily="49" charset="-122"/>
              </a:rPr>
              <a:t>:</a:t>
            </a:r>
            <a:r>
              <a:rPr lang="zh-CN" altLang="en-US" sz="2800" dirty="0">
                <a:latin typeface="黑体" panose="02010609060101010101" pitchFamily="49" charset="-122"/>
                <a:ea typeface="黑体" panose="02010609060101010101" pitchFamily="49" charset="-122"/>
              </a:rPr>
              <a:t>一种方法是先对待识别字符进行特征提取，然后用所获得的特征来训练神经网络分类器。识别效果与字符特征的提取有关，而字符特征提取往往比較耗时。因此，字符特征的提取就成为研究的关键。还有一种方法则充分利用神经网络的特点，直接把待处理图像输入网络，由网络自己主动实现特征提取直至识别。</a:t>
            </a:r>
          </a:p>
        </p:txBody>
      </p:sp>
      <p:pic>
        <p:nvPicPr>
          <p:cNvPr id="7" name="图片 7">
            <a:extLst>
              <a:ext uri="{FF2B5EF4-FFF2-40B4-BE49-F238E27FC236}">
                <a16:creationId xmlns:a16="http://schemas.microsoft.com/office/drawing/2014/main" id="{65BFF769-C480-4A01-82AC-D3B454B0731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1366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 敏捷开发及</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scrum</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a:extLst>
              <a:ext uri="{FF2B5EF4-FFF2-40B4-BE49-F238E27FC236}">
                <a16:creationId xmlns:a16="http://schemas.microsoft.com/office/drawing/2014/main" id="{6EC00BDF-D832-4186-B18F-E0CFA16EA883}"/>
              </a:ext>
            </a:extLst>
          </p:cNvPr>
          <p:cNvSpPr txBox="1"/>
          <p:nvPr/>
        </p:nvSpPr>
        <p:spPr>
          <a:xfrm>
            <a:off x="596899" y="1382286"/>
            <a:ext cx="4732185" cy="4401205"/>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    在项目的开发过程中，本团队采用敏捷开发（</a:t>
            </a:r>
            <a:r>
              <a:rPr lang="en-US" altLang="zh-CN" sz="2000" dirty="0">
                <a:latin typeface="黑体" panose="02010609060101010101" pitchFamily="49" charset="-122"/>
                <a:ea typeface="黑体" panose="02010609060101010101" pitchFamily="49" charset="-122"/>
              </a:rPr>
              <a:t>Agile</a:t>
            </a:r>
            <a:r>
              <a:rPr lang="zh-CN" altLang="en-US" sz="2000" dirty="0">
                <a:latin typeface="黑体" panose="02010609060101010101" pitchFamily="49" charset="-122"/>
                <a:ea typeface="黑体" panose="02010609060101010101" pitchFamily="49" charset="-122"/>
              </a:rPr>
              <a:t>）方法中的</a:t>
            </a:r>
            <a:r>
              <a:rPr lang="en-US" altLang="zh-CN" sz="2000" dirty="0">
                <a:latin typeface="黑体" panose="02010609060101010101" pitchFamily="49" charset="-122"/>
                <a:ea typeface="黑体" panose="02010609060101010101" pitchFamily="49" charset="-122"/>
              </a:rPr>
              <a:t>scrum</a:t>
            </a:r>
            <a:r>
              <a:rPr lang="zh-CN" altLang="en-US" sz="2000" dirty="0">
                <a:latin typeface="黑体" panose="02010609060101010101" pitchFamily="49" charset="-122"/>
                <a:ea typeface="黑体" panose="02010609060101010101" pitchFamily="49" charset="-122"/>
              </a:rPr>
              <a:t>方式。</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传统的瀑布开发，严格分级，需求分析，设计编码，测试，维护，一个阶段全部结束之后才会进行下一阶段。对于一开始需求不是很明确的项目（大部分项目都会需求变化）是一种不靠谱的开发方式。</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敏捷开发以用户为核心，不断迭代，循序渐进的开发方式，力求将项目分割成多个经过测试，可集成，可运行的的小部分。争取再很短的时间里开发出核心功能在后期不断更新完善。</a:t>
            </a:r>
          </a:p>
        </p:txBody>
      </p:sp>
      <p:pic>
        <p:nvPicPr>
          <p:cNvPr id="5" name="图片 4">
            <a:extLst>
              <a:ext uri="{FF2B5EF4-FFF2-40B4-BE49-F238E27FC236}">
                <a16:creationId xmlns:a16="http://schemas.microsoft.com/office/drawing/2014/main" id="{7CCD19D4-0D6C-42D7-9B6A-5BD8585643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5558" y="1879245"/>
            <a:ext cx="6137885" cy="3596469"/>
          </a:xfrm>
          <a:prstGeom prst="rect">
            <a:avLst/>
          </a:prstGeom>
        </p:spPr>
      </p:pic>
    </p:spTree>
    <p:extLst>
      <p:ext uri="{BB962C8B-B14F-4D97-AF65-F5344CB8AC3E}">
        <p14:creationId xmlns:p14="http://schemas.microsoft.com/office/powerpoint/2010/main" val="4058067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六 交通流量可视化</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E8C7A0C-C3DB-714C-8D21-7F3C729B8A08}"/>
              </a:ext>
            </a:extLst>
          </p:cNvPr>
          <p:cNvSpPr/>
          <p:nvPr/>
        </p:nvSpPr>
        <p:spPr>
          <a:xfrm>
            <a:off x="596900" y="1604498"/>
            <a:ext cx="5499100" cy="3970318"/>
          </a:xfrm>
          <a:prstGeom prst="rect">
            <a:avLst/>
          </a:prstGeom>
        </p:spPr>
        <p:txBody>
          <a:bodyPr wrap="square">
            <a:spAutoFit/>
          </a:bodyPr>
          <a:lstStyle/>
          <a:p>
            <a:r>
              <a:rPr lang="en-US" altLang="zh-CN" sz="2800" dirty="0">
                <a:latin typeface="SimHei" panose="02010609060101010101" pitchFamily="49" charset="-122"/>
                <a:ea typeface="SimHei" panose="02010609060101010101" pitchFamily="49" charset="-122"/>
              </a:rPr>
              <a:t>    </a:t>
            </a:r>
            <a:r>
              <a:rPr lang="zh-CN" altLang="en-US" sz="2800" dirty="0">
                <a:latin typeface="SimHei" panose="02010609060101010101" pitchFamily="49" charset="-122"/>
                <a:ea typeface="SimHei" panose="02010609060101010101" pitchFamily="49" charset="-122"/>
              </a:rPr>
              <a:t>随着各种交通信息采集技术被广泛用于城市交通，如何对产生的</a:t>
            </a:r>
            <a:r>
              <a:rPr lang="en-US" altLang="zh-CN" sz="2800" dirty="0">
                <a:latin typeface="SimHei" panose="02010609060101010101" pitchFamily="49" charset="-122"/>
                <a:ea typeface="SimHei" panose="02010609060101010101" pitchFamily="49" charset="-122"/>
              </a:rPr>
              <a:t>PB</a:t>
            </a:r>
            <a:r>
              <a:rPr lang="zh-CN" altLang="en-US" sz="2800" dirty="0">
                <a:latin typeface="SimHei" panose="02010609060101010101" pitchFamily="49" charset="-122"/>
                <a:ea typeface="SimHei" panose="02010609060101010101" pitchFamily="49" charset="-122"/>
              </a:rPr>
              <a:t>、</a:t>
            </a:r>
            <a:r>
              <a:rPr lang="en-US" altLang="zh-CN" sz="2800" dirty="0">
                <a:latin typeface="SimHei" panose="02010609060101010101" pitchFamily="49" charset="-122"/>
                <a:ea typeface="SimHei" panose="02010609060101010101" pitchFamily="49" charset="-122"/>
              </a:rPr>
              <a:t>ZB</a:t>
            </a:r>
            <a:r>
              <a:rPr lang="zh-CN" altLang="en-US" sz="2800" dirty="0">
                <a:latin typeface="SimHei" panose="02010609060101010101" pitchFamily="49" charset="-122"/>
                <a:ea typeface="SimHei" panose="02010609060101010101" pitchFamily="49" charset="-122"/>
              </a:rPr>
              <a:t>级别的交通数据进行动态、实时显示尤为重要。因此我团队设计了基于大数据的交通流量可视化系统。</a:t>
            </a:r>
            <a:endParaRPr lang="en-US" altLang="zh-CN" sz="2800" dirty="0">
              <a:latin typeface="SimHei" panose="02010609060101010101" pitchFamily="49" charset="-122"/>
              <a:ea typeface="SimHei" panose="02010609060101010101" pitchFamily="49" charset="-122"/>
            </a:endParaRPr>
          </a:p>
          <a:p>
            <a:r>
              <a:rPr lang="zh-CN" altLang="en-US" sz="2800" dirty="0">
                <a:latin typeface="SimHei" panose="02010609060101010101" pitchFamily="49" charset="-122"/>
                <a:ea typeface="SimHei" panose="02010609060101010101" pitchFamily="49" charset="-122"/>
              </a:rPr>
              <a:t>    在此次设计中，选用了滴滴盖亚开放数据计划提供的成都</a:t>
            </a:r>
            <a:r>
              <a:rPr lang="en-US" altLang="zh-CN" sz="2800" dirty="0">
                <a:latin typeface="SimHei" panose="02010609060101010101" pitchFamily="49" charset="-122"/>
                <a:ea typeface="SimHei" panose="02010609060101010101" pitchFamily="49" charset="-122"/>
              </a:rPr>
              <a:t>11</a:t>
            </a:r>
            <a:r>
              <a:rPr lang="zh-CN" altLang="en-US" sz="2800" dirty="0">
                <a:latin typeface="SimHei" panose="02010609060101010101" pitchFamily="49" charset="-122"/>
                <a:ea typeface="SimHei" panose="02010609060101010101" pitchFamily="49" charset="-122"/>
              </a:rPr>
              <a:t>月局部区域轨迹数据。</a:t>
            </a:r>
          </a:p>
        </p:txBody>
      </p: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621B8103-2377-4D07-B8E8-7A0524EA05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9" y="1799229"/>
            <a:ext cx="5372653" cy="3705278"/>
          </a:xfrm>
          <a:prstGeom prst="rect">
            <a:avLst/>
          </a:prstGeom>
        </p:spPr>
      </p:pic>
    </p:spTree>
    <p:extLst>
      <p:ext uri="{BB962C8B-B14F-4D97-AF65-F5344CB8AC3E}">
        <p14:creationId xmlns:p14="http://schemas.microsoft.com/office/powerpoint/2010/main" val="3194452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六 数据格式</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E8C7A0C-C3DB-714C-8D21-7F3C729B8A08}"/>
              </a:ext>
            </a:extLst>
          </p:cNvPr>
          <p:cNvSpPr/>
          <p:nvPr/>
        </p:nvSpPr>
        <p:spPr>
          <a:xfrm>
            <a:off x="1428624" y="1884560"/>
            <a:ext cx="9334751" cy="1077218"/>
          </a:xfrm>
          <a:prstGeom prst="rect">
            <a:avLst/>
          </a:prstGeom>
        </p:spPr>
        <p:txBody>
          <a:bodyPr wrap="square">
            <a:spAutoFit/>
          </a:bodyPr>
          <a:lstStyle/>
          <a:p>
            <a:r>
              <a:rPr lang="zh-CN" altLang="en-US" sz="3200" dirty="0">
                <a:latin typeface="黑体" panose="02010609060101010101" pitchFamily="49" charset="-122"/>
                <a:ea typeface="黑体" panose="02010609060101010101" pitchFamily="49" charset="-122"/>
              </a:rPr>
              <a:t>原始数据为“</a:t>
            </a:r>
            <a:r>
              <a:rPr lang="en-US" altLang="zh-CN" sz="3200" dirty="0">
                <a:latin typeface="黑体" panose="02010609060101010101" pitchFamily="49" charset="-122"/>
                <a:ea typeface="黑体" panose="02010609060101010101" pitchFamily="49" charset="-122"/>
              </a:rPr>
              <a:t>2016</a:t>
            </a:r>
            <a:r>
              <a:rPr lang="zh-CN" altLang="en-US" sz="3200" dirty="0">
                <a:latin typeface="黑体" panose="02010609060101010101" pitchFamily="49" charset="-122"/>
                <a:ea typeface="黑体" panose="02010609060101010101" pitchFamily="49" charset="-122"/>
              </a:rPr>
              <a:t>年</a:t>
            </a:r>
            <a:r>
              <a:rPr lang="en-US" altLang="zh-CN" sz="3200" dirty="0">
                <a:latin typeface="黑体" panose="02010609060101010101" pitchFamily="49" charset="-122"/>
                <a:ea typeface="黑体" panose="02010609060101010101" pitchFamily="49" charset="-122"/>
              </a:rPr>
              <a:t>11</a:t>
            </a:r>
            <a:r>
              <a:rPr lang="zh-CN" altLang="en-US" sz="3200" dirty="0">
                <a:latin typeface="黑体" panose="02010609060101010101" pitchFamily="49" charset="-122"/>
                <a:ea typeface="黑体" panose="02010609060101010101" pitchFamily="49" charset="-122"/>
              </a:rPr>
              <a:t>月成都市二环局部轨迹数据”，数据大小为</a:t>
            </a:r>
            <a:r>
              <a:rPr lang="en-US" altLang="zh-CN" sz="3200" dirty="0">
                <a:latin typeface="黑体" panose="02010609060101010101" pitchFamily="49" charset="-122"/>
                <a:ea typeface="黑体" panose="02010609060101010101" pitchFamily="49" charset="-122"/>
              </a:rPr>
              <a:t>100GB</a:t>
            </a:r>
            <a:r>
              <a:rPr lang="zh-CN" altLang="en-US" sz="3200" dirty="0">
                <a:latin typeface="黑体" panose="02010609060101010101" pitchFamily="49" charset="-122"/>
                <a:ea typeface="黑体" panose="02010609060101010101" pitchFamily="49" charset="-122"/>
              </a:rPr>
              <a:t>，其格式如下</a:t>
            </a:r>
          </a:p>
        </p:txBody>
      </p: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135D7226-E08A-43D7-9896-AA3899FE0EB3}"/>
              </a:ext>
            </a:extLst>
          </p:cNvPr>
          <p:cNvPicPr>
            <a:picLocks noChangeAspect="1"/>
          </p:cNvPicPr>
          <p:nvPr/>
        </p:nvPicPr>
        <p:blipFill>
          <a:blip r:embed="rId4"/>
          <a:stretch>
            <a:fillRect/>
          </a:stretch>
        </p:blipFill>
        <p:spPr>
          <a:xfrm>
            <a:off x="927351" y="2961778"/>
            <a:ext cx="10637825" cy="2113742"/>
          </a:xfrm>
          <a:prstGeom prst="rect">
            <a:avLst/>
          </a:prstGeom>
        </p:spPr>
      </p:pic>
    </p:spTree>
    <p:extLst>
      <p:ext uri="{BB962C8B-B14F-4D97-AF65-F5344CB8AC3E}">
        <p14:creationId xmlns:p14="http://schemas.microsoft.com/office/powerpoint/2010/main" val="269830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六 数据处理</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D770A8EC-DA00-4238-96DF-007F1DC623FC}"/>
              </a:ext>
            </a:extLst>
          </p:cNvPr>
          <p:cNvPicPr>
            <a:picLocks noChangeAspect="1"/>
          </p:cNvPicPr>
          <p:nvPr/>
        </p:nvPicPr>
        <p:blipFill>
          <a:blip r:embed="rId4"/>
          <a:stretch>
            <a:fillRect/>
          </a:stretch>
        </p:blipFill>
        <p:spPr>
          <a:xfrm>
            <a:off x="878941" y="1206798"/>
            <a:ext cx="3629685" cy="5091642"/>
          </a:xfrm>
          <a:prstGeom prst="rect">
            <a:avLst/>
          </a:prstGeom>
        </p:spPr>
      </p:pic>
      <p:graphicFrame>
        <p:nvGraphicFramePr>
          <p:cNvPr id="7" name="表格 8">
            <a:extLst>
              <a:ext uri="{FF2B5EF4-FFF2-40B4-BE49-F238E27FC236}">
                <a16:creationId xmlns:a16="http://schemas.microsoft.com/office/drawing/2014/main" id="{526938B8-DE51-4C86-9635-1C4971216EA9}"/>
              </a:ext>
            </a:extLst>
          </p:cNvPr>
          <p:cNvGraphicFramePr>
            <a:graphicFrameLocks noGrp="1"/>
          </p:cNvGraphicFramePr>
          <p:nvPr/>
        </p:nvGraphicFramePr>
        <p:xfrm>
          <a:off x="4796577" y="3671636"/>
          <a:ext cx="6369615" cy="2239040"/>
        </p:xfrm>
        <a:graphic>
          <a:graphicData uri="http://schemas.openxmlformats.org/drawingml/2006/table">
            <a:tbl>
              <a:tblPr firstRow="1" bandRow="1">
                <a:tableStyleId>{5C22544A-7EE6-4342-B048-85BDC9FD1C3A}</a:tableStyleId>
              </a:tblPr>
              <a:tblGrid>
                <a:gridCol w="1019017">
                  <a:extLst>
                    <a:ext uri="{9D8B030D-6E8A-4147-A177-3AD203B41FA5}">
                      <a16:colId xmlns:a16="http://schemas.microsoft.com/office/drawing/2014/main" val="734116669"/>
                    </a:ext>
                  </a:extLst>
                </a:gridCol>
                <a:gridCol w="1294646">
                  <a:extLst>
                    <a:ext uri="{9D8B030D-6E8A-4147-A177-3AD203B41FA5}">
                      <a16:colId xmlns:a16="http://schemas.microsoft.com/office/drawing/2014/main" val="105828662"/>
                    </a:ext>
                  </a:extLst>
                </a:gridCol>
                <a:gridCol w="2027976">
                  <a:extLst>
                    <a:ext uri="{9D8B030D-6E8A-4147-A177-3AD203B41FA5}">
                      <a16:colId xmlns:a16="http://schemas.microsoft.com/office/drawing/2014/main" val="3286439532"/>
                    </a:ext>
                  </a:extLst>
                </a:gridCol>
                <a:gridCol w="2027976">
                  <a:extLst>
                    <a:ext uri="{9D8B030D-6E8A-4147-A177-3AD203B41FA5}">
                      <a16:colId xmlns:a16="http://schemas.microsoft.com/office/drawing/2014/main" val="989232937"/>
                    </a:ext>
                  </a:extLst>
                </a:gridCol>
              </a:tblGrid>
              <a:tr h="364266">
                <a:tc>
                  <a:txBody>
                    <a:bodyPr/>
                    <a:lstStyle/>
                    <a:p>
                      <a:pPr algn="ctr"/>
                      <a:r>
                        <a:rPr lang="zh-CN" altLang="en-US" sz="2000" dirty="0"/>
                        <a:t>字段</a:t>
                      </a:r>
                    </a:p>
                  </a:txBody>
                  <a:tcPr marL="82047" marR="82047" marT="41024" marB="41024"/>
                </a:tc>
                <a:tc>
                  <a:txBody>
                    <a:bodyPr/>
                    <a:lstStyle/>
                    <a:p>
                      <a:pPr algn="ctr"/>
                      <a:r>
                        <a:rPr lang="zh-CN" altLang="en-US" sz="2000" dirty="0"/>
                        <a:t>类型</a:t>
                      </a:r>
                    </a:p>
                  </a:txBody>
                  <a:tcPr marL="82047" marR="82047" marT="41024" marB="41024"/>
                </a:tc>
                <a:tc>
                  <a:txBody>
                    <a:bodyPr/>
                    <a:lstStyle/>
                    <a:p>
                      <a:pPr algn="ctr"/>
                      <a:r>
                        <a:rPr lang="zh-CN" altLang="en-US" sz="2000" dirty="0"/>
                        <a:t>示例</a:t>
                      </a:r>
                    </a:p>
                  </a:txBody>
                  <a:tcPr marL="82047" marR="82047" marT="41024" marB="41024"/>
                </a:tc>
                <a:tc>
                  <a:txBody>
                    <a:bodyPr/>
                    <a:lstStyle/>
                    <a:p>
                      <a:pPr algn="ctr"/>
                      <a:r>
                        <a:rPr lang="zh-CN" altLang="en-US" sz="2000" dirty="0"/>
                        <a:t>备注</a:t>
                      </a:r>
                    </a:p>
                  </a:txBody>
                  <a:tcPr marL="82047" marR="82047" marT="41024" marB="41024"/>
                </a:tc>
                <a:extLst>
                  <a:ext uri="{0D108BD9-81ED-4DB2-BD59-A6C34878D82A}">
                    <a16:rowId xmlns:a16="http://schemas.microsoft.com/office/drawing/2014/main" val="1269302904"/>
                  </a:ext>
                </a:extLst>
              </a:tr>
              <a:tr h="251369">
                <a:tc>
                  <a:txBody>
                    <a:bodyPr/>
                    <a:lstStyle/>
                    <a:p>
                      <a:pPr algn="ctr"/>
                      <a:r>
                        <a:rPr lang="en-US" altLang="zh-CN" sz="2000" dirty="0"/>
                        <a:t>id</a:t>
                      </a:r>
                      <a:endParaRPr lang="zh-CN" altLang="en-US" sz="2000" dirty="0"/>
                    </a:p>
                  </a:txBody>
                  <a:tcPr marL="82047" marR="82047" marT="41024" marB="41024"/>
                </a:tc>
                <a:tc>
                  <a:txBody>
                    <a:bodyPr/>
                    <a:lstStyle/>
                    <a:p>
                      <a:pPr algn="ctr"/>
                      <a:r>
                        <a:rPr lang="en-US" altLang="zh-CN" sz="2000" dirty="0"/>
                        <a:t>INT</a:t>
                      </a:r>
                      <a:endParaRPr lang="zh-CN" altLang="en-US" sz="2000" dirty="0"/>
                    </a:p>
                  </a:txBody>
                  <a:tcPr marL="82047" marR="82047" marT="41024" marB="41024"/>
                </a:tc>
                <a:tc>
                  <a:txBody>
                    <a:bodyPr/>
                    <a:lstStyle/>
                    <a:p>
                      <a:pPr algn="ctr"/>
                      <a:r>
                        <a:rPr lang="en-US" altLang="zh-CN" sz="2000" dirty="0"/>
                        <a:t>1</a:t>
                      </a:r>
                      <a:endParaRPr lang="zh-CN" altLang="en-US" sz="2000" dirty="0"/>
                    </a:p>
                  </a:txBody>
                  <a:tcPr marL="82047" marR="82047" marT="41024" marB="41024"/>
                </a:tc>
                <a:tc>
                  <a:txBody>
                    <a:bodyPr/>
                    <a:lstStyle/>
                    <a:p>
                      <a:pPr algn="ctr"/>
                      <a:r>
                        <a:rPr lang="zh-CN" altLang="en-US" sz="2000" dirty="0"/>
                        <a:t>编号</a:t>
                      </a:r>
                    </a:p>
                  </a:txBody>
                  <a:tcPr marL="82047" marR="82047" marT="41024" marB="41024"/>
                </a:tc>
                <a:extLst>
                  <a:ext uri="{0D108BD9-81ED-4DB2-BD59-A6C34878D82A}">
                    <a16:rowId xmlns:a16="http://schemas.microsoft.com/office/drawing/2014/main" val="705658718"/>
                  </a:ext>
                </a:extLst>
              </a:tr>
              <a:tr h="332746">
                <a:tc>
                  <a:txBody>
                    <a:bodyPr/>
                    <a:lstStyle/>
                    <a:p>
                      <a:pPr algn="ctr"/>
                      <a:r>
                        <a:rPr lang="en-US" altLang="zh-CN" sz="2000" dirty="0"/>
                        <a:t>time</a:t>
                      </a:r>
                      <a:endParaRPr lang="zh-CN" altLang="en-US" sz="2000" dirty="0"/>
                    </a:p>
                  </a:txBody>
                  <a:tcPr marL="82047" marR="82047" marT="41024" marB="41024"/>
                </a:tc>
                <a:tc>
                  <a:txBody>
                    <a:bodyPr/>
                    <a:lstStyle/>
                    <a:p>
                      <a:pPr algn="ctr"/>
                      <a:r>
                        <a:rPr lang="en-US" altLang="zh-CN" sz="2000" dirty="0"/>
                        <a:t>STRING</a:t>
                      </a:r>
                      <a:endParaRPr lang="zh-CN" altLang="en-US" sz="2000" dirty="0"/>
                    </a:p>
                  </a:txBody>
                  <a:tcPr marL="82047" marR="82047" marT="41024" marB="41024"/>
                </a:tc>
                <a:tc>
                  <a:txBody>
                    <a:bodyPr/>
                    <a:lstStyle/>
                    <a:p>
                      <a:pPr algn="ctr"/>
                      <a:r>
                        <a:rPr lang="en-US" altLang="zh-CN" sz="2000" dirty="0"/>
                        <a:t>‘2016-11-01 00:00’</a:t>
                      </a:r>
                      <a:endParaRPr lang="zh-CN" altLang="en-US" sz="2000" dirty="0"/>
                    </a:p>
                  </a:txBody>
                  <a:tcPr marL="82047" marR="82047" marT="41024" marB="41024"/>
                </a:tc>
                <a:tc>
                  <a:txBody>
                    <a:bodyPr/>
                    <a:lstStyle/>
                    <a:p>
                      <a:pPr algn="ctr"/>
                      <a:r>
                        <a:rPr lang="zh-CN" altLang="en-US" sz="2000" dirty="0"/>
                        <a:t>时间段</a:t>
                      </a:r>
                    </a:p>
                  </a:txBody>
                  <a:tcPr marL="82047" marR="82047" marT="41024" marB="41024"/>
                </a:tc>
                <a:extLst>
                  <a:ext uri="{0D108BD9-81ED-4DB2-BD59-A6C34878D82A}">
                    <a16:rowId xmlns:a16="http://schemas.microsoft.com/office/drawing/2014/main" val="3279774638"/>
                  </a:ext>
                </a:extLst>
              </a:tr>
              <a:tr h="332746">
                <a:tc>
                  <a:txBody>
                    <a:bodyPr/>
                    <a:lstStyle/>
                    <a:p>
                      <a:pPr algn="ctr"/>
                      <a:r>
                        <a:rPr lang="en-US" altLang="zh-CN" sz="2000" dirty="0"/>
                        <a:t>flow</a:t>
                      </a:r>
                      <a:endParaRPr lang="zh-CN" altLang="en-US" sz="2000" dirty="0"/>
                    </a:p>
                  </a:txBody>
                  <a:tcPr marL="82047" marR="82047" marT="41024" marB="41024"/>
                </a:tc>
                <a:tc>
                  <a:txBody>
                    <a:bodyPr/>
                    <a:lstStyle/>
                    <a:p>
                      <a:pPr algn="ctr"/>
                      <a:r>
                        <a:rPr lang="en-US" altLang="zh-CN" sz="2000" dirty="0"/>
                        <a:t>INT</a:t>
                      </a:r>
                      <a:endParaRPr lang="zh-CN" altLang="en-US" sz="2000" dirty="0"/>
                    </a:p>
                  </a:txBody>
                  <a:tcPr marL="82047" marR="82047" marT="41024" marB="41024"/>
                </a:tc>
                <a:tc>
                  <a:txBody>
                    <a:bodyPr/>
                    <a:lstStyle/>
                    <a:p>
                      <a:pPr algn="ctr"/>
                      <a:r>
                        <a:rPr lang="en-US" altLang="zh-CN" sz="2000" dirty="0"/>
                        <a:t>143</a:t>
                      </a:r>
                      <a:endParaRPr lang="zh-CN" altLang="en-US" sz="2000" dirty="0"/>
                    </a:p>
                  </a:txBody>
                  <a:tcPr marL="82047" marR="82047" marT="41024" marB="41024"/>
                </a:tc>
                <a:tc>
                  <a:txBody>
                    <a:bodyPr/>
                    <a:lstStyle/>
                    <a:p>
                      <a:pPr algn="ctr"/>
                      <a:r>
                        <a:rPr lang="zh-CN" altLang="en-US" sz="2000" dirty="0"/>
                        <a:t>流量值</a:t>
                      </a:r>
                    </a:p>
                  </a:txBody>
                  <a:tcPr marL="82047" marR="82047" marT="41024" marB="41024"/>
                </a:tc>
                <a:extLst>
                  <a:ext uri="{0D108BD9-81ED-4DB2-BD59-A6C34878D82A}">
                    <a16:rowId xmlns:a16="http://schemas.microsoft.com/office/drawing/2014/main" val="3014062777"/>
                  </a:ext>
                </a:extLst>
              </a:tr>
              <a:tr h="332746">
                <a:tc>
                  <a:txBody>
                    <a:bodyPr/>
                    <a:lstStyle/>
                    <a:p>
                      <a:pPr algn="ctr"/>
                      <a:r>
                        <a:rPr lang="en-US" altLang="zh-CN" sz="2000" dirty="0"/>
                        <a:t>region</a:t>
                      </a:r>
                      <a:endParaRPr lang="zh-CN" altLang="en-US" sz="2000" dirty="0"/>
                    </a:p>
                  </a:txBody>
                  <a:tcPr marL="82047" marR="82047" marT="41024" marB="41024"/>
                </a:tc>
                <a:tc>
                  <a:txBody>
                    <a:bodyPr/>
                    <a:lstStyle/>
                    <a:p>
                      <a:pPr algn="ctr"/>
                      <a:r>
                        <a:rPr lang="en-US" altLang="zh-CN" sz="2000" dirty="0"/>
                        <a:t>INT</a:t>
                      </a:r>
                      <a:endParaRPr lang="zh-CN" altLang="en-US" sz="2000" dirty="0"/>
                    </a:p>
                  </a:txBody>
                  <a:tcPr marL="82047" marR="82047" marT="41024" marB="41024"/>
                </a:tc>
                <a:tc>
                  <a:txBody>
                    <a:bodyPr/>
                    <a:lstStyle/>
                    <a:p>
                      <a:pPr algn="ctr"/>
                      <a:r>
                        <a:rPr lang="en-US" altLang="zh-CN" sz="2000" dirty="0"/>
                        <a:t>2</a:t>
                      </a:r>
                      <a:endParaRPr lang="zh-CN" altLang="en-US" sz="2000" dirty="0"/>
                    </a:p>
                  </a:txBody>
                  <a:tcPr marL="82047" marR="82047" marT="41024" marB="41024"/>
                </a:tc>
                <a:tc>
                  <a:txBody>
                    <a:bodyPr/>
                    <a:lstStyle/>
                    <a:p>
                      <a:pPr algn="ctr"/>
                      <a:r>
                        <a:rPr lang="zh-CN" altLang="en-US" sz="2000" dirty="0"/>
                        <a:t>区域编号</a:t>
                      </a:r>
                    </a:p>
                  </a:txBody>
                  <a:tcPr marL="82047" marR="82047" marT="41024" marB="41024"/>
                </a:tc>
                <a:extLst>
                  <a:ext uri="{0D108BD9-81ED-4DB2-BD59-A6C34878D82A}">
                    <a16:rowId xmlns:a16="http://schemas.microsoft.com/office/drawing/2014/main" val="1547231205"/>
                  </a:ext>
                </a:extLst>
              </a:tr>
            </a:tbl>
          </a:graphicData>
        </a:graphic>
      </p:graphicFrame>
      <p:sp>
        <p:nvSpPr>
          <p:cNvPr id="9" name="矩形 8">
            <a:extLst>
              <a:ext uri="{FF2B5EF4-FFF2-40B4-BE49-F238E27FC236}">
                <a16:creationId xmlns:a16="http://schemas.microsoft.com/office/drawing/2014/main" id="{B64B38D3-CC6E-4624-8864-5D5D5820CED9}"/>
              </a:ext>
            </a:extLst>
          </p:cNvPr>
          <p:cNvSpPr/>
          <p:nvPr/>
        </p:nvSpPr>
        <p:spPr>
          <a:xfrm>
            <a:off x="4933823" y="1365630"/>
            <a:ext cx="6095121" cy="1815882"/>
          </a:xfrm>
          <a:prstGeom prst="rect">
            <a:avLst/>
          </a:prstGeom>
        </p:spPr>
        <p:txBody>
          <a:bodyPr wrap="square">
            <a:spAutoFit/>
          </a:bodyPr>
          <a:lstStyle/>
          <a:p>
            <a:r>
              <a:rPr lang="en-US" altLang="zh-CN" sz="2800" dirty="0">
                <a:latin typeface="SimHei" panose="02010609060101010101" pitchFamily="49" charset="-122"/>
                <a:ea typeface="SimHei" panose="02010609060101010101" pitchFamily="49" charset="-122"/>
              </a:rPr>
              <a:t>    </a:t>
            </a:r>
            <a:r>
              <a:rPr lang="zh-CN" altLang="en-US" sz="2800" dirty="0">
                <a:latin typeface="SimHei" panose="02010609060101010101" pitchFamily="49" charset="-122"/>
                <a:ea typeface="SimHei" panose="02010609060101010101" pitchFamily="49" charset="-122"/>
              </a:rPr>
              <a:t>使用</a:t>
            </a:r>
            <a:r>
              <a:rPr lang="en-US" altLang="zh-CN" sz="2800" dirty="0">
                <a:latin typeface="SimHei" panose="02010609060101010101" pitchFamily="49" charset="-122"/>
                <a:ea typeface="SimHei" panose="02010609060101010101" pitchFamily="49" charset="-122"/>
              </a:rPr>
              <a:t>Hadoop-Spark</a:t>
            </a:r>
            <a:r>
              <a:rPr lang="zh-CN" altLang="en-US" sz="2800" dirty="0">
                <a:latin typeface="SimHei" panose="02010609060101010101" pitchFamily="49" charset="-122"/>
                <a:ea typeface="SimHei" panose="02010609060101010101" pitchFamily="49" charset="-122"/>
              </a:rPr>
              <a:t>技术对数据进行筛选，其核心是</a:t>
            </a:r>
            <a:r>
              <a:rPr lang="en-US" altLang="zh-CN" sz="2800" dirty="0">
                <a:latin typeface="SimHei" panose="02010609060101010101" pitchFamily="49" charset="-122"/>
                <a:ea typeface="SimHei" panose="02010609060101010101" pitchFamily="49" charset="-122"/>
              </a:rPr>
              <a:t>Hadoop</a:t>
            </a:r>
            <a:r>
              <a:rPr lang="zh-CN" altLang="en-US" sz="2800" dirty="0">
                <a:latin typeface="SimHei" panose="02010609060101010101" pitchFamily="49" charset="-122"/>
                <a:ea typeface="SimHei" panose="02010609060101010101" pitchFamily="49" charset="-122"/>
              </a:rPr>
              <a:t>中</a:t>
            </a:r>
            <a:r>
              <a:rPr lang="en-US" altLang="zh-CN" sz="2800" dirty="0">
                <a:latin typeface="SimHei" panose="02010609060101010101" pitchFamily="49" charset="-122"/>
                <a:ea typeface="SimHei" panose="02010609060101010101" pitchFamily="49" charset="-122"/>
              </a:rPr>
              <a:t>HDFS</a:t>
            </a:r>
            <a:r>
              <a:rPr lang="zh-CN" altLang="en-US" sz="2800" dirty="0">
                <a:latin typeface="SimHei" panose="02010609060101010101" pitchFamily="49" charset="-122"/>
                <a:ea typeface="SimHei" panose="02010609060101010101" pitchFamily="49" charset="-122"/>
              </a:rPr>
              <a:t>集群和</a:t>
            </a:r>
            <a:r>
              <a:rPr lang="en-US" altLang="zh-CN" sz="2800" dirty="0">
                <a:latin typeface="SimHei" panose="02010609060101010101" pitchFamily="49" charset="-122"/>
                <a:ea typeface="SimHei" panose="02010609060101010101" pitchFamily="49" charset="-122"/>
              </a:rPr>
              <a:t>YARN</a:t>
            </a:r>
            <a:r>
              <a:rPr lang="zh-CN" altLang="en-US" sz="2800" dirty="0">
                <a:latin typeface="SimHei" panose="02010609060101010101" pitchFamily="49" charset="-122"/>
                <a:ea typeface="SimHei" panose="02010609060101010101" pitchFamily="49" charset="-122"/>
              </a:rPr>
              <a:t>集群对数据的</a:t>
            </a:r>
            <a:r>
              <a:rPr lang="en-US" altLang="zh-CN" sz="2800" dirty="0">
                <a:latin typeface="SimHei" panose="02010609060101010101" pitchFamily="49" charset="-122"/>
                <a:ea typeface="SimHei" panose="02010609060101010101" pitchFamily="49" charset="-122"/>
              </a:rPr>
              <a:t>read</a:t>
            </a:r>
            <a:r>
              <a:rPr lang="zh-CN" altLang="en-US" sz="2800" dirty="0">
                <a:latin typeface="SimHei" panose="02010609060101010101" pitchFamily="49" charset="-122"/>
                <a:ea typeface="SimHei" panose="02010609060101010101" pitchFamily="49" charset="-122"/>
              </a:rPr>
              <a:t>和</a:t>
            </a:r>
            <a:r>
              <a:rPr lang="en-US" altLang="zh-CN" sz="2800" dirty="0">
                <a:latin typeface="SimHei" panose="02010609060101010101" pitchFamily="49" charset="-122"/>
                <a:ea typeface="SimHei" panose="02010609060101010101" pitchFamily="49" charset="-122"/>
              </a:rPr>
              <a:t>split</a:t>
            </a:r>
            <a:r>
              <a:rPr lang="zh-CN" altLang="en-US" sz="2800" dirty="0">
                <a:latin typeface="SimHei" panose="02010609060101010101" pitchFamily="49" charset="-122"/>
                <a:ea typeface="SimHei" panose="02010609060101010101" pitchFamily="49" charset="-122"/>
              </a:rPr>
              <a:t>，处理后的数据如下：</a:t>
            </a:r>
          </a:p>
        </p:txBody>
      </p:sp>
    </p:spTree>
    <p:extLst>
      <p:ext uri="{BB962C8B-B14F-4D97-AF65-F5344CB8AC3E}">
        <p14:creationId xmlns:p14="http://schemas.microsoft.com/office/powerpoint/2010/main" val="36893375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六 数据库管理模块</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8A0562C7-DCD7-41F5-A089-D7476027742E}"/>
              </a:ext>
            </a:extLst>
          </p:cNvPr>
          <p:cNvSpPr/>
          <p:nvPr/>
        </p:nvSpPr>
        <p:spPr>
          <a:xfrm>
            <a:off x="596900" y="1244240"/>
            <a:ext cx="4531018" cy="5016758"/>
          </a:xfrm>
          <a:prstGeom prst="rect">
            <a:avLst/>
          </a:prstGeom>
        </p:spPr>
        <p:txBody>
          <a:bodyPr wrap="square">
            <a:spAutoFit/>
          </a:bodyPr>
          <a:lstStyle/>
          <a:p>
            <a:r>
              <a:rPr lang="en-US" altLang="zh-CN" sz="3200" dirty="0">
                <a:latin typeface="黑体" panose="02010609060101010101" pitchFamily="49" charset="-122"/>
                <a:ea typeface="黑体" panose="02010609060101010101" pitchFamily="49" charset="-122"/>
              </a:rPr>
              <a:t>    </a:t>
            </a:r>
            <a:r>
              <a:rPr lang="zh-CN" altLang="en-US" sz="3200" dirty="0">
                <a:latin typeface="黑体" panose="02010609060101010101" pitchFamily="49" charset="-122"/>
                <a:ea typeface="黑体" panose="02010609060101010101" pitchFamily="49" charset="-122"/>
              </a:rPr>
              <a:t>将处理过的交通流量数据文件（</a:t>
            </a:r>
            <a:r>
              <a:rPr lang="en-US" altLang="zh-CN" sz="3200" dirty="0">
                <a:latin typeface="黑体" panose="02010609060101010101" pitchFamily="49" charset="-122"/>
                <a:ea typeface="黑体" panose="02010609060101010101" pitchFamily="49" charset="-122"/>
              </a:rPr>
              <a:t>csv</a:t>
            </a:r>
            <a:r>
              <a:rPr lang="zh-CN" altLang="en-US" sz="3200" dirty="0">
                <a:latin typeface="黑体" panose="02010609060101010101" pitchFamily="49" charset="-122"/>
                <a:ea typeface="黑体" panose="02010609060101010101" pitchFamily="49" charset="-122"/>
              </a:rPr>
              <a:t>）导入，支持对数据库的</a:t>
            </a:r>
            <a:r>
              <a:rPr lang="en-US" altLang="zh-CN" sz="3200" dirty="0">
                <a:latin typeface="黑体" panose="02010609060101010101" pitchFamily="49" charset="-122"/>
                <a:ea typeface="黑体" panose="02010609060101010101" pitchFamily="49" charset="-122"/>
              </a:rPr>
              <a:t>CURT</a:t>
            </a:r>
            <a:r>
              <a:rPr lang="zh-CN" altLang="en-US" sz="3200" dirty="0">
                <a:latin typeface="黑体" panose="02010609060101010101" pitchFamily="49" charset="-122"/>
                <a:ea typeface="黑体" panose="02010609060101010101" pitchFamily="49" charset="-122"/>
              </a:rPr>
              <a:t>操作，该模块为系统其它模块提供了读写和数据处理接口。</a:t>
            </a:r>
            <a:endParaRPr lang="en-US" altLang="zh-CN" sz="3200" dirty="0">
              <a:latin typeface="黑体" panose="02010609060101010101" pitchFamily="49" charset="-122"/>
              <a:ea typeface="黑体" panose="02010609060101010101" pitchFamily="49" charset="-122"/>
            </a:endParaRPr>
          </a:p>
          <a:p>
            <a:r>
              <a:rPr lang="zh-CN" altLang="en-US" sz="3200" dirty="0">
                <a:latin typeface="黑体" panose="02010609060101010101" pitchFamily="49" charset="-122"/>
                <a:ea typeface="黑体" panose="02010609060101010101" pitchFamily="49" charset="-122"/>
              </a:rPr>
              <a:t>    目前显示处理后的盖亚开源数据</a:t>
            </a:r>
            <a:r>
              <a:rPr lang="en-US" altLang="zh-CN" sz="3200" dirty="0">
                <a:latin typeface="黑体" panose="02010609060101010101" pitchFamily="49" charset="-122"/>
                <a:ea typeface="黑体" panose="02010609060101010101" pitchFamily="49" charset="-122"/>
              </a:rPr>
              <a:t>1400+</a:t>
            </a:r>
            <a:r>
              <a:rPr lang="zh-CN" altLang="en-US" sz="3200" dirty="0">
                <a:latin typeface="黑体" panose="02010609060101010101" pitchFamily="49" charset="-122"/>
                <a:ea typeface="黑体" panose="02010609060101010101" pitchFamily="49" charset="-122"/>
              </a:rPr>
              <a:t>条，数据库中共有</a:t>
            </a:r>
            <a:r>
              <a:rPr lang="en-US" altLang="zh-CN" sz="3200" dirty="0">
                <a:latin typeface="黑体" panose="02010609060101010101" pitchFamily="49" charset="-122"/>
                <a:ea typeface="黑体" panose="02010609060101010101" pitchFamily="49" charset="-122"/>
              </a:rPr>
              <a:t>15000+</a:t>
            </a:r>
            <a:r>
              <a:rPr lang="zh-CN" altLang="en-US" sz="3200" dirty="0">
                <a:latin typeface="黑体" panose="02010609060101010101" pitchFamily="49" charset="-122"/>
                <a:ea typeface="黑体" panose="02010609060101010101" pitchFamily="49" charset="-122"/>
              </a:rPr>
              <a:t>数据条。</a:t>
            </a:r>
          </a:p>
        </p:txBody>
      </p:sp>
      <p:pic>
        <p:nvPicPr>
          <p:cNvPr id="3" name="图片 2">
            <a:extLst>
              <a:ext uri="{FF2B5EF4-FFF2-40B4-BE49-F238E27FC236}">
                <a16:creationId xmlns:a16="http://schemas.microsoft.com/office/drawing/2014/main" id="{8B737B56-9930-49B5-AB06-B52F67570ABB}"/>
              </a:ext>
            </a:extLst>
          </p:cNvPr>
          <p:cNvPicPr>
            <a:picLocks noChangeAspect="1"/>
          </p:cNvPicPr>
          <p:nvPr/>
        </p:nvPicPr>
        <p:blipFill>
          <a:blip r:embed="rId4"/>
          <a:stretch>
            <a:fillRect/>
          </a:stretch>
        </p:blipFill>
        <p:spPr>
          <a:xfrm>
            <a:off x="5127918" y="1627472"/>
            <a:ext cx="6440221" cy="3454910"/>
          </a:xfrm>
          <a:prstGeom prst="rect">
            <a:avLst/>
          </a:prstGeom>
        </p:spPr>
      </p:pic>
    </p:spTree>
    <p:extLst>
      <p:ext uri="{BB962C8B-B14F-4D97-AF65-F5344CB8AC3E}">
        <p14:creationId xmlns:p14="http://schemas.microsoft.com/office/powerpoint/2010/main" val="50118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六 流量可视化模块</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8A0562C7-DCD7-41F5-A089-D7476027742E}"/>
              </a:ext>
            </a:extLst>
          </p:cNvPr>
          <p:cNvSpPr/>
          <p:nvPr/>
        </p:nvSpPr>
        <p:spPr>
          <a:xfrm>
            <a:off x="596900" y="1283928"/>
            <a:ext cx="4520532" cy="4893647"/>
          </a:xfrm>
          <a:prstGeom prst="rect">
            <a:avLst/>
          </a:prstGeom>
        </p:spPr>
        <p:txBody>
          <a:bodyPr wrap="square">
            <a:spAutoFit/>
          </a:bodyPr>
          <a:lstStyle/>
          <a:p>
            <a:r>
              <a:rPr lang="en-US" altLang="zh-CN" sz="32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该模块将数据库中的每一个数据作为单个图元元素表示，可从不同的维度观察数据，从而对数据进行更深入的观察和分析。</a:t>
            </a:r>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前端可视化模块使用</a:t>
            </a:r>
            <a:r>
              <a:rPr lang="en-US" altLang="zh-CN" sz="2800" dirty="0">
                <a:latin typeface="黑体" panose="02010609060101010101" pitchFamily="49" charset="-122"/>
                <a:ea typeface="黑体" panose="02010609060101010101" pitchFamily="49" charset="-122"/>
              </a:rPr>
              <a:t>Echarts</a:t>
            </a:r>
            <a:r>
              <a:rPr lang="zh-CN" altLang="en-US" sz="2800" dirty="0">
                <a:latin typeface="黑体" panose="02010609060101010101" pitchFamily="49" charset="-122"/>
                <a:ea typeface="黑体" panose="02010609060101010101" pitchFamily="49" charset="-122"/>
              </a:rPr>
              <a:t>组件，基于数据驱动图形生成，通过改变数据来改变图标样式，使用</a:t>
            </a:r>
            <a:r>
              <a:rPr lang="en-US" altLang="zh-CN" sz="2800" dirty="0">
                <a:latin typeface="黑体" panose="02010609060101010101" pitchFamily="49" charset="-122"/>
                <a:ea typeface="黑体" panose="02010609060101010101" pitchFamily="49" charset="-122"/>
              </a:rPr>
              <a:t>Jquery</a:t>
            </a:r>
            <a:r>
              <a:rPr lang="zh-CN" altLang="en-US" sz="2800" dirty="0">
                <a:latin typeface="黑体" panose="02010609060101010101" pitchFamily="49" charset="-122"/>
                <a:ea typeface="黑体" panose="02010609060101010101" pitchFamily="49" charset="-122"/>
              </a:rPr>
              <a:t>和</a:t>
            </a:r>
            <a:r>
              <a:rPr lang="en-US" altLang="zh-CN" sz="2800" dirty="0">
                <a:latin typeface="黑体" panose="02010609060101010101" pitchFamily="49" charset="-122"/>
                <a:ea typeface="黑体" panose="02010609060101010101" pitchFamily="49" charset="-122"/>
              </a:rPr>
              <a:t>Ajax</a:t>
            </a:r>
            <a:r>
              <a:rPr lang="zh-CN" altLang="en-US" sz="2800" dirty="0">
                <a:latin typeface="黑体" panose="02010609060101010101" pitchFamily="49" charset="-122"/>
                <a:ea typeface="黑体" panose="02010609060101010101" pitchFamily="49" charset="-122"/>
              </a:rPr>
              <a:t>异步技术实现对图表的刷新。</a:t>
            </a:r>
          </a:p>
        </p:txBody>
      </p:sp>
      <p:pic>
        <p:nvPicPr>
          <p:cNvPr id="5" name="图片 4">
            <a:extLst>
              <a:ext uri="{FF2B5EF4-FFF2-40B4-BE49-F238E27FC236}">
                <a16:creationId xmlns:a16="http://schemas.microsoft.com/office/drawing/2014/main" id="{00A14EEE-9FA0-4EB8-96F8-0FBF7F6171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77851" y="1776080"/>
            <a:ext cx="6290287" cy="3536852"/>
          </a:xfrm>
          <a:prstGeom prst="rect">
            <a:avLst/>
          </a:prstGeom>
        </p:spPr>
      </p:pic>
    </p:spTree>
    <p:extLst>
      <p:ext uri="{BB962C8B-B14F-4D97-AF65-F5344CB8AC3E}">
        <p14:creationId xmlns:p14="http://schemas.microsoft.com/office/powerpoint/2010/main" val="35384710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六 流量可视化模块</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91DF7D6F-80D6-4EB9-96EF-E1600BF2CC26}"/>
              </a:ext>
            </a:extLst>
          </p:cNvPr>
          <p:cNvPicPr>
            <a:picLocks noChangeAspect="1"/>
          </p:cNvPicPr>
          <p:nvPr/>
        </p:nvPicPr>
        <p:blipFill>
          <a:blip r:embed="rId4"/>
          <a:stretch>
            <a:fillRect/>
          </a:stretch>
        </p:blipFill>
        <p:spPr>
          <a:xfrm>
            <a:off x="596900" y="1274195"/>
            <a:ext cx="6092658" cy="4634434"/>
          </a:xfrm>
          <a:prstGeom prst="rect">
            <a:avLst/>
          </a:prstGeom>
        </p:spPr>
      </p:pic>
      <p:pic>
        <p:nvPicPr>
          <p:cNvPr id="4" name="图片 3">
            <a:extLst>
              <a:ext uri="{FF2B5EF4-FFF2-40B4-BE49-F238E27FC236}">
                <a16:creationId xmlns:a16="http://schemas.microsoft.com/office/drawing/2014/main" id="{7945437D-B3A4-45B5-B9D5-02F51191D98C}"/>
              </a:ext>
            </a:extLst>
          </p:cNvPr>
          <p:cNvPicPr>
            <a:picLocks noChangeAspect="1"/>
          </p:cNvPicPr>
          <p:nvPr/>
        </p:nvPicPr>
        <p:blipFill>
          <a:blip r:embed="rId5"/>
          <a:stretch>
            <a:fillRect/>
          </a:stretch>
        </p:blipFill>
        <p:spPr>
          <a:xfrm>
            <a:off x="1355135" y="1305688"/>
            <a:ext cx="7107076" cy="4602942"/>
          </a:xfrm>
          <a:prstGeom prst="rect">
            <a:avLst/>
          </a:prstGeom>
        </p:spPr>
      </p:pic>
      <p:pic>
        <p:nvPicPr>
          <p:cNvPr id="10" name="图片 9">
            <a:extLst>
              <a:ext uri="{FF2B5EF4-FFF2-40B4-BE49-F238E27FC236}">
                <a16:creationId xmlns:a16="http://schemas.microsoft.com/office/drawing/2014/main" id="{6D62960E-2C77-4B63-AEBE-04D7F9B5F496}"/>
              </a:ext>
            </a:extLst>
          </p:cNvPr>
          <p:cNvPicPr>
            <a:picLocks noChangeAspect="1"/>
          </p:cNvPicPr>
          <p:nvPr/>
        </p:nvPicPr>
        <p:blipFill>
          <a:blip r:embed="rId6"/>
          <a:stretch>
            <a:fillRect/>
          </a:stretch>
        </p:blipFill>
        <p:spPr>
          <a:xfrm>
            <a:off x="2768312" y="1415714"/>
            <a:ext cx="6629975" cy="4351397"/>
          </a:xfrm>
          <a:prstGeom prst="rect">
            <a:avLst/>
          </a:prstGeom>
        </p:spPr>
      </p:pic>
      <p:pic>
        <p:nvPicPr>
          <p:cNvPr id="11" name="图片 10">
            <a:extLst>
              <a:ext uri="{FF2B5EF4-FFF2-40B4-BE49-F238E27FC236}">
                <a16:creationId xmlns:a16="http://schemas.microsoft.com/office/drawing/2014/main" id="{32355671-632C-45D4-A5D0-1B502C8E6CF9}"/>
              </a:ext>
            </a:extLst>
          </p:cNvPr>
          <p:cNvPicPr>
            <a:picLocks noChangeAspect="1"/>
          </p:cNvPicPr>
          <p:nvPr/>
        </p:nvPicPr>
        <p:blipFill>
          <a:blip r:embed="rId7"/>
          <a:stretch>
            <a:fillRect/>
          </a:stretch>
        </p:blipFill>
        <p:spPr>
          <a:xfrm>
            <a:off x="4155218" y="1530413"/>
            <a:ext cx="6656246" cy="4378217"/>
          </a:xfrm>
          <a:prstGeom prst="rect">
            <a:avLst/>
          </a:prstGeom>
        </p:spPr>
      </p:pic>
    </p:spTree>
    <p:extLst>
      <p:ext uri="{BB962C8B-B14F-4D97-AF65-F5344CB8AC3E}">
        <p14:creationId xmlns:p14="http://schemas.microsoft.com/office/powerpoint/2010/main" val="7867205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流量特征值选取</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1146811" y="2364739"/>
            <a:ext cx="5543549" cy="2775760"/>
          </a:xfrm>
          <a:prstGeom prst="rect">
            <a:avLst/>
          </a:prstGeom>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根据选取模型结构，设置滑动窗口值 </a:t>
            </a:r>
            <a:r>
              <a:rPr lang="en-US" altLang="zh-CN" sz="2400" dirty="0">
                <a:latin typeface="黑体" panose="02010609060101010101" pitchFamily="49" charset="-122"/>
                <a:ea typeface="黑体" panose="02010609060101010101" pitchFamily="49" charset="-122"/>
              </a:rPr>
              <a:t>lag </a:t>
            </a:r>
            <a:r>
              <a:rPr lang="zh-CN" altLang="en-US" sz="2400" dirty="0">
                <a:latin typeface="黑体" panose="02010609060101010101" pitchFamily="49" charset="-122"/>
                <a:ea typeface="黑体" panose="02010609060101010101" pitchFamily="49" charset="-122"/>
              </a:rPr>
              <a:t>为 </a:t>
            </a:r>
            <a:r>
              <a:rPr lang="en-US" altLang="zh-CN" sz="2400" dirty="0">
                <a:latin typeface="黑体" panose="02010609060101010101" pitchFamily="49" charset="-122"/>
                <a:ea typeface="黑体" panose="02010609060101010101" pitchFamily="49" charset="-122"/>
              </a:rPr>
              <a:t>12</a:t>
            </a:r>
            <a:r>
              <a:rPr lang="zh-CN" altLang="en-US" sz="2400" dirty="0">
                <a:latin typeface="黑体" panose="02010609060101010101" pitchFamily="49" charset="-122"/>
                <a:ea typeface="黑体" panose="02010609060101010101" pitchFamily="49" charset="-122"/>
              </a:rPr>
              <a:t>。特征矩阵 </a:t>
            </a:r>
            <a:r>
              <a:rPr lang="en-US" altLang="zh-CN" sz="2400" dirty="0">
                <a:latin typeface="黑体" panose="02010609060101010101" pitchFamily="49" charset="-122"/>
                <a:ea typeface="黑体" panose="02010609060101010101" pitchFamily="49" charset="-122"/>
              </a:rPr>
              <a:t>X </a:t>
            </a:r>
            <a:r>
              <a:rPr lang="zh-CN" altLang="en-US" sz="2400" dirty="0">
                <a:latin typeface="黑体" panose="02010609060101010101" pitchFamily="49" charset="-122"/>
                <a:ea typeface="黑体" panose="02010609060101010101" pitchFamily="49" charset="-122"/>
              </a:rPr>
              <a:t>为数据集输入，矩阵维度</a:t>
            </a:r>
            <a:r>
              <a:rPr lang="en-US" altLang="zh-CN" sz="2400" dirty="0">
                <a:latin typeface="黑体" panose="02010609060101010101" pitchFamily="49" charset="-122"/>
                <a:ea typeface="黑体" panose="02010609060101010101" pitchFamily="49" charset="-122"/>
              </a:rPr>
              <a:t>shape</a:t>
            </a:r>
            <a:r>
              <a:rPr lang="zh-CN" altLang="en-US" sz="2400" dirty="0">
                <a:latin typeface="黑体" panose="02010609060101010101" pitchFamily="49" charset="-122"/>
                <a:ea typeface="黑体" panose="02010609060101010101" pitchFamily="49" charset="-122"/>
              </a:rPr>
              <a:t>为</a:t>
            </a:r>
            <a:r>
              <a:rPr lang="en-US" altLang="zh-CN" sz="2400" dirty="0">
                <a:latin typeface="黑体" panose="02010609060101010101" pitchFamily="49" charset="-122"/>
                <a:ea typeface="黑体" panose="02010609060101010101" pitchFamily="49" charset="-122"/>
              </a:rPr>
              <a:t>[</a:t>
            </a:r>
            <a:r>
              <a:rPr lang="en-US" altLang="zh-CN" sz="2400" dirty="0" err="1">
                <a:latin typeface="黑体" panose="02010609060101010101" pitchFamily="49" charset="-122"/>
                <a:ea typeface="黑体" panose="02010609060101010101" pitchFamily="49" charset="-122"/>
              </a:rPr>
              <a:t>len</a:t>
            </a:r>
            <a:r>
              <a:rPr lang="en-US" altLang="zh-CN" sz="2400" dirty="0">
                <a:latin typeface="黑体" panose="02010609060101010101" pitchFamily="49" charset="-122"/>
                <a:ea typeface="黑体" panose="02010609060101010101" pitchFamily="49" charset="-122"/>
              </a:rPr>
              <a:t>(f)-12+1,12]</a:t>
            </a:r>
            <a:r>
              <a:rPr lang="zh-CN" altLang="en-US" sz="2400" dirty="0">
                <a:latin typeface="黑体" panose="02010609060101010101" pitchFamily="49" charset="-122"/>
                <a:ea typeface="黑体" panose="02010609060101010101" pitchFamily="49" charset="-122"/>
              </a:rPr>
              <a:t>，特征矩阵</a:t>
            </a:r>
            <a:r>
              <a:rPr lang="en-US" altLang="zh-CN" sz="2400" dirty="0">
                <a:latin typeface="黑体" panose="02010609060101010101" pitchFamily="49" charset="-122"/>
                <a:ea typeface="黑体" panose="02010609060101010101" pitchFamily="49" charset="-122"/>
              </a:rPr>
              <a:t>Y</a:t>
            </a:r>
            <a:r>
              <a:rPr lang="zh-CN" altLang="en-US" sz="2400" dirty="0">
                <a:latin typeface="黑体" panose="02010609060101010101" pitchFamily="49" charset="-122"/>
                <a:ea typeface="黑体" panose="02010609060101010101" pitchFamily="49" charset="-122"/>
              </a:rPr>
              <a:t>为数据集标签，矩阵纬度</a:t>
            </a:r>
            <a:r>
              <a:rPr lang="en-US" altLang="zh-CN" sz="2400" dirty="0">
                <a:latin typeface="黑体" panose="02010609060101010101" pitchFamily="49" charset="-122"/>
                <a:ea typeface="黑体" panose="02010609060101010101" pitchFamily="49" charset="-122"/>
              </a:rPr>
              <a:t>shape</a:t>
            </a:r>
            <a:r>
              <a:rPr lang="zh-CN" altLang="en-US" sz="2400" dirty="0">
                <a:latin typeface="黑体" panose="02010609060101010101" pitchFamily="49" charset="-122"/>
                <a:ea typeface="黑体" panose="02010609060101010101" pitchFamily="49" charset="-122"/>
              </a:rPr>
              <a:t>为</a:t>
            </a:r>
            <a:r>
              <a:rPr lang="en-US" altLang="zh-CN" sz="2400" dirty="0">
                <a:latin typeface="黑体" panose="02010609060101010101" pitchFamily="49" charset="-122"/>
                <a:ea typeface="黑体" panose="02010609060101010101" pitchFamily="49" charset="-122"/>
              </a:rPr>
              <a:t>[</a:t>
            </a:r>
            <a:r>
              <a:rPr lang="en-US" altLang="zh-CN" sz="2400" dirty="0" err="1">
                <a:latin typeface="黑体" panose="02010609060101010101" pitchFamily="49" charset="-122"/>
                <a:ea typeface="黑体" panose="02010609060101010101" pitchFamily="49" charset="-122"/>
              </a:rPr>
              <a:t>len</a:t>
            </a:r>
            <a:r>
              <a:rPr lang="en-US" altLang="zh-CN" sz="2400" dirty="0">
                <a:latin typeface="黑体" panose="02010609060101010101" pitchFamily="49" charset="-122"/>
                <a:ea typeface="黑体" panose="02010609060101010101" pitchFamily="49" charset="-122"/>
              </a:rPr>
              <a:t>(f)-</a:t>
            </a:r>
            <a:r>
              <a:rPr lang="en-US" altLang="zh-CN" sz="2400" dirty="0" err="1">
                <a:latin typeface="黑体" panose="02010609060101010101" pitchFamily="49" charset="-122"/>
                <a:ea typeface="黑体" panose="02010609060101010101" pitchFamily="49" charset="-122"/>
              </a:rPr>
              <a:t>lag+1,1</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46377A25-9E00-4BB6-937A-507DB20D57CD}"/>
              </a:ext>
            </a:extLst>
          </p:cNvPr>
          <p:cNvPicPr>
            <a:picLocks noChangeAspect="1"/>
          </p:cNvPicPr>
          <p:nvPr/>
        </p:nvPicPr>
        <p:blipFill>
          <a:blip r:embed="rId4"/>
          <a:stretch>
            <a:fillRect/>
          </a:stretch>
        </p:blipFill>
        <p:spPr>
          <a:xfrm>
            <a:off x="7542847" y="1257069"/>
            <a:ext cx="2409825" cy="4991100"/>
          </a:xfrm>
          <a:prstGeom prst="rect">
            <a:avLst/>
          </a:prstGeom>
        </p:spPr>
      </p:pic>
    </p:spTree>
    <p:extLst>
      <p:ext uri="{BB962C8B-B14F-4D97-AF65-F5344CB8AC3E}">
        <p14:creationId xmlns:p14="http://schemas.microsoft.com/office/powerpoint/2010/main" val="2861876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预测模型介绍</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1017271" y="2364739"/>
            <a:ext cx="5543549" cy="2775760"/>
          </a:xfrm>
          <a:prstGeom prst="rect">
            <a:avLst/>
          </a:prstGeom>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模型采用多层 </a:t>
            </a:r>
            <a:r>
              <a:rPr lang="en-US" altLang="zh-CN" sz="2400" dirty="0">
                <a:latin typeface="黑体" panose="02010609060101010101" pitchFamily="49" charset="-122"/>
                <a:ea typeface="黑体" panose="02010609060101010101" pitchFamily="49" charset="-122"/>
              </a:rPr>
              <a:t>LSTM </a:t>
            </a:r>
            <a:r>
              <a:rPr lang="zh-CN" altLang="en-US" sz="2400" dirty="0">
                <a:latin typeface="黑体" panose="02010609060101010101" pitchFamily="49" charset="-122"/>
                <a:ea typeface="黑体" panose="02010609060101010101" pitchFamily="49" charset="-122"/>
              </a:rPr>
              <a:t>神经网络回归模型，</a:t>
            </a:r>
            <a:r>
              <a:rPr lang="en-US" altLang="zh-CN" sz="2400" dirty="0">
                <a:latin typeface="黑体" panose="02010609060101010101" pitchFamily="49" charset="-122"/>
                <a:ea typeface="黑体" panose="02010609060101010101" pitchFamily="49" charset="-122"/>
              </a:rPr>
              <a:t>LSTM</a:t>
            </a:r>
            <a:r>
              <a:rPr lang="zh-CN" altLang="en-US" sz="2400" dirty="0">
                <a:latin typeface="黑体" panose="02010609060101010101" pitchFamily="49" charset="-122"/>
                <a:ea typeface="黑体" panose="02010609060101010101" pitchFamily="49" charset="-122"/>
              </a:rPr>
              <a:t>（</a:t>
            </a:r>
            <a:r>
              <a:rPr lang="en-US" altLang="zh-CN" sz="2400" dirty="0">
                <a:latin typeface="黑体" panose="02010609060101010101" pitchFamily="49" charset="-122"/>
                <a:ea typeface="黑体" panose="02010609060101010101" pitchFamily="49" charset="-122"/>
              </a:rPr>
              <a:t>Long Short-Term Memory</a:t>
            </a:r>
            <a:r>
              <a:rPr lang="zh-CN" altLang="en-US" sz="2400" dirty="0">
                <a:latin typeface="黑体" panose="02010609060101010101" pitchFamily="49" charset="-122"/>
                <a:ea typeface="黑体" panose="02010609060101010101" pitchFamily="49" charset="-122"/>
              </a:rPr>
              <a:t>）是长短期记忆网络，是一种时间循环神经网络，适合于处理和预测时间序列中间隔和延迟相对较长的重要事件。</a:t>
            </a: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AF49E330-CF4A-4D6D-ACBB-ACF9FDB7BB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9380" y="1931341"/>
            <a:ext cx="4777740" cy="3576670"/>
          </a:xfrm>
          <a:prstGeom prst="rect">
            <a:avLst/>
          </a:prstGeom>
        </p:spPr>
      </p:pic>
    </p:spTree>
    <p:extLst>
      <p:ext uri="{BB962C8B-B14F-4D97-AF65-F5344CB8AC3E}">
        <p14:creationId xmlns:p14="http://schemas.microsoft.com/office/powerpoint/2010/main" val="3011008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传统</a:t>
            </a:r>
            <a:r>
              <a:rPr lang="en-US" altLang="zh-CN" sz="4000" b="1" dirty="0" err="1">
                <a:solidFill>
                  <a:schemeClr val="bg1"/>
                </a:solidFill>
                <a:latin typeface="黑体" panose="02010609060101010101" pitchFamily="49" charset="-122"/>
                <a:ea typeface="黑体" panose="02010609060101010101" pitchFamily="49" charset="-122"/>
                <a:cs typeface="Times New Roman" panose="02020603050405020304" pitchFamily="18" charset="0"/>
              </a:rPr>
              <a:t>RNN</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596900" y="1487122"/>
            <a:ext cx="5543549" cy="3329758"/>
          </a:xfrm>
          <a:prstGeom prst="rect">
            <a:avLst/>
          </a:prstGeom>
        </p:spPr>
        <p:txBody>
          <a:bodyPr wrap="square">
            <a:spAutoFit/>
          </a:bodyPr>
          <a:lstStyle/>
          <a:p>
            <a:pPr>
              <a:lnSpc>
                <a:spcPct val="150000"/>
              </a:lnSpc>
            </a:pPr>
            <a:r>
              <a:rPr lang="zh-CN" altLang="en-US" sz="2400" dirty="0">
                <a:latin typeface="黑体" panose="02010609060101010101" pitchFamily="49" charset="-122"/>
                <a:ea typeface="黑体" panose="02010609060101010101" pitchFamily="49" charset="-122"/>
              </a:rPr>
              <a:t>传统的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或称原始的</a:t>
            </a:r>
            <a:r>
              <a:rPr lang="en-US" altLang="zh-CN" sz="2400" dirty="0">
                <a:latin typeface="黑体" panose="02010609060101010101" pitchFamily="49" charset="-122"/>
                <a:ea typeface="黑体" panose="02010609060101010101" pitchFamily="49" charset="-122"/>
              </a:rPr>
              <a:t>)</a:t>
            </a:r>
            <a:r>
              <a:rPr lang="en-US" altLang="zh-CN" sz="2400" dirty="0" err="1">
                <a:latin typeface="黑体" panose="02010609060101010101" pitchFamily="49" charset="-122"/>
                <a:ea typeface="黑体" panose="02010609060101010101" pitchFamily="49" charset="-122"/>
              </a:rPr>
              <a:t>RNN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理论上是可以记忆任意长度的时间序列循环神经网络（</a:t>
            </a:r>
            <a:r>
              <a:rPr lang="en-US" altLang="zh-CN" sz="2400" dirty="0" err="1">
                <a:latin typeface="黑体" panose="02010609060101010101" pitchFamily="49" charset="-122"/>
                <a:ea typeface="黑体" panose="02010609060101010101" pitchFamily="49" charset="-122"/>
              </a:rPr>
              <a:t>RNN</a:t>
            </a:r>
            <a:r>
              <a:rPr lang="zh-CN" altLang="en-US" sz="2400" dirty="0">
                <a:latin typeface="黑体" panose="02010609060101010101" pitchFamily="49" charset="-122"/>
                <a:ea typeface="黑体" panose="02010609060101010101" pitchFamily="49" charset="-122"/>
              </a:rPr>
              <a:t>），但是在应用过程中</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发现 </a:t>
            </a:r>
            <a:r>
              <a:rPr lang="en-US" altLang="zh-CN" sz="2400" dirty="0" err="1">
                <a:latin typeface="黑体" panose="02010609060101010101" pitchFamily="49" charset="-122"/>
                <a:ea typeface="黑体" panose="02010609060101010101" pitchFamily="49" charset="-122"/>
              </a:rPr>
              <a:t>RNN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对长时记忆的能力比较弱。这是由于 </a:t>
            </a:r>
            <a:r>
              <a:rPr lang="en-US" altLang="zh-CN" sz="2400" dirty="0" err="1">
                <a:latin typeface="黑体" panose="02010609060101010101" pitchFamily="49" charset="-122"/>
                <a:ea typeface="黑体" panose="02010609060101010101" pitchFamily="49" charset="-122"/>
              </a:rPr>
              <a:t>RNN</a:t>
            </a:r>
            <a:r>
              <a:rPr lang="en-US" altLang="zh-CN" sz="2400" dirty="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的反向传导公式中的非线性激活函数 </a:t>
            </a:r>
            <a:r>
              <a:rPr lang="en-US" altLang="zh-CN" sz="2400" dirty="0">
                <a:latin typeface="黑体" panose="02010609060101010101" pitchFamily="49" charset="-122"/>
                <a:ea typeface="黑体" panose="02010609060101010101" pitchFamily="49" charset="-122"/>
              </a:rPr>
              <a:t>f </a:t>
            </a:r>
            <a:r>
              <a:rPr lang="zh-CN" altLang="en-US" sz="2400" dirty="0">
                <a:latin typeface="黑体" panose="02010609060101010101" pitchFamily="49" charset="-122"/>
                <a:ea typeface="黑体" panose="02010609060101010101" pitchFamily="49" charset="-122"/>
              </a:rPr>
              <a:t>图像一般如图：</a:t>
            </a: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F481A8A2-6A5B-4B7C-AFC3-ED7170FE2D95}"/>
              </a:ext>
            </a:extLst>
          </p:cNvPr>
          <p:cNvPicPr>
            <a:picLocks noChangeAspect="1"/>
          </p:cNvPicPr>
          <p:nvPr/>
        </p:nvPicPr>
        <p:blipFill>
          <a:blip r:embed="rId4"/>
          <a:stretch>
            <a:fillRect/>
          </a:stretch>
        </p:blipFill>
        <p:spPr>
          <a:xfrm>
            <a:off x="6161919" y="1487122"/>
            <a:ext cx="4933950" cy="3819525"/>
          </a:xfrm>
          <a:prstGeom prst="rect">
            <a:avLst/>
          </a:prstGeom>
        </p:spPr>
      </p:pic>
    </p:spTree>
    <p:extLst>
      <p:ext uri="{BB962C8B-B14F-4D97-AF65-F5344CB8AC3E}">
        <p14:creationId xmlns:p14="http://schemas.microsoft.com/office/powerpoint/2010/main" val="2492014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传统</a:t>
            </a:r>
            <a:r>
              <a:rPr lang="en-US" altLang="zh-CN" sz="4000" b="1" dirty="0" err="1">
                <a:solidFill>
                  <a:schemeClr val="bg1"/>
                </a:solidFill>
                <a:latin typeface="黑体" panose="02010609060101010101" pitchFamily="49" charset="-122"/>
                <a:ea typeface="黑体" panose="02010609060101010101" pitchFamily="49" charset="-122"/>
                <a:cs typeface="Times New Roman" panose="02020603050405020304" pitchFamily="18" charset="0"/>
              </a:rPr>
              <a:t>RNN</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596900" y="1487122"/>
            <a:ext cx="5499100" cy="4175182"/>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激活函数 </a:t>
            </a:r>
            <a:r>
              <a:rPr lang="en-US" altLang="zh-CN" sz="2000" dirty="0">
                <a:latin typeface="黑体" panose="02010609060101010101" pitchFamily="49" charset="-122"/>
                <a:ea typeface="黑体" panose="02010609060101010101" pitchFamily="49" charset="-122"/>
              </a:rPr>
              <a:t>f </a:t>
            </a:r>
            <a:r>
              <a:rPr lang="zh-CN" altLang="en-US" sz="2000" dirty="0">
                <a:latin typeface="黑体" panose="02010609060101010101" pitchFamily="49" charset="-122"/>
                <a:ea typeface="黑体" panose="02010609060101010101" pitchFamily="49" charset="-122"/>
              </a:rPr>
              <a:t>在在红线以外的斜度变化很小，所以函数 </a:t>
            </a:r>
            <a:r>
              <a:rPr lang="en-US" altLang="zh-CN" sz="2000" dirty="0">
                <a:latin typeface="黑体" panose="02010609060101010101" pitchFamily="49" charset="-122"/>
                <a:ea typeface="黑体" panose="02010609060101010101" pitchFamily="49" charset="-122"/>
              </a:rPr>
              <a:t>f </a:t>
            </a:r>
            <a:r>
              <a:rPr lang="zh-CN" altLang="en-US" sz="2000" dirty="0">
                <a:latin typeface="黑体" panose="02010609060101010101" pitchFamily="49" charset="-122"/>
                <a:ea typeface="黑体" panose="02010609060101010101" pitchFamily="49" charset="-122"/>
              </a:rPr>
              <a:t>的导数 </a:t>
            </a:r>
            <a:r>
              <a:rPr lang="en-US" altLang="zh-CN" sz="2000" dirty="0">
                <a:latin typeface="黑体" panose="02010609060101010101" pitchFamily="49" charset="-122"/>
                <a:ea typeface="黑体" panose="02010609060101010101" pitchFamily="49" charset="-122"/>
              </a:rPr>
              <a:t>f'</a:t>
            </a:r>
            <a:r>
              <a:rPr lang="zh-CN" altLang="en-US" sz="2000" dirty="0">
                <a:latin typeface="黑体" panose="02010609060101010101" pitchFamily="49" charset="-122"/>
                <a:ea typeface="黑体" panose="02010609060101010101" pitchFamily="49" charset="-122"/>
              </a:rPr>
              <a:t>取值很小，而经过以上列出的残差反向传递公式可以得出，每经过一个时刻，衰减 </a:t>
            </a:r>
            <a:r>
              <a:rPr lang="en-US" altLang="zh-CN" sz="2000" dirty="0">
                <a:latin typeface="黑体" panose="02010609060101010101" pitchFamily="49" charset="-122"/>
                <a:ea typeface="黑体" panose="02010609060101010101" pitchFamily="49" charset="-122"/>
              </a:rPr>
              <a:t>f </a:t>
            </a:r>
            <a:r>
              <a:rPr lang="zh-CN" altLang="en-US" sz="2000" dirty="0">
                <a:latin typeface="黑体" panose="02010609060101010101" pitchFamily="49" charset="-122"/>
                <a:ea typeface="黑体" panose="02010609060101010101" pitchFamily="49" charset="-122"/>
              </a:rPr>
              <a:t>的数量级，所以经过多个时刻会导致时间维度上梯度呈指数级的衰减，即此刻的反馈信号不能影响太遥远的过去。</a:t>
            </a:r>
          </a:p>
          <a:p>
            <a:pPr>
              <a:lnSpc>
                <a:spcPct val="150000"/>
              </a:lnSpc>
            </a:pPr>
            <a:r>
              <a:rPr lang="en-US" altLang="zh-CN" sz="2000" dirty="0" err="1">
                <a:latin typeface="黑体" panose="02010609060101010101" pitchFamily="49" charset="-122"/>
                <a:ea typeface="黑体" panose="02010609060101010101" pitchFamily="49" charset="-122"/>
              </a:rPr>
              <a:t>RNN</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很难处理长度超过 </a:t>
            </a:r>
            <a:r>
              <a:rPr lang="en-US" altLang="zh-CN" sz="2000" dirty="0">
                <a:latin typeface="黑体" panose="02010609060101010101" pitchFamily="49" charset="-122"/>
                <a:ea typeface="黑体" panose="02010609060101010101" pitchFamily="49" charset="-122"/>
              </a:rPr>
              <a:t>10 </a:t>
            </a:r>
            <a:r>
              <a:rPr lang="zh-CN" altLang="en-US" sz="2000" dirty="0">
                <a:latin typeface="黑体" panose="02010609060101010101" pitchFamily="49" charset="-122"/>
                <a:ea typeface="黑体" panose="02010609060101010101" pitchFamily="49" charset="-122"/>
              </a:rPr>
              <a:t>的序列。这种现象叫做 </a:t>
            </a:r>
            <a:r>
              <a:rPr lang="en-US" altLang="zh-CN" sz="2000" dirty="0">
                <a:latin typeface="黑体" panose="02010609060101010101" pitchFamily="49" charset="-122"/>
                <a:ea typeface="黑体" panose="02010609060101010101" pitchFamily="49" charset="-122"/>
              </a:rPr>
              <a:t>gradient vanishing/exploding</a:t>
            </a:r>
            <a:r>
              <a:rPr lang="zh-CN" altLang="en-US" sz="2000" dirty="0">
                <a:latin typeface="黑体" panose="02010609060101010101" pitchFamily="49" charset="-122"/>
                <a:ea typeface="黑体" panose="02010609060101010101" pitchFamily="49" charset="-122"/>
              </a:rPr>
              <a:t>。下图形象的描绘了这种现象</a:t>
            </a:r>
            <a:r>
              <a:rPr lang="en-US" altLang="zh-CN"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C3DC0E8-9334-4680-B60A-7EB86C2C4B3A}"/>
              </a:ext>
            </a:extLst>
          </p:cNvPr>
          <p:cNvPicPr>
            <a:picLocks noChangeAspect="1"/>
          </p:cNvPicPr>
          <p:nvPr/>
        </p:nvPicPr>
        <p:blipFill>
          <a:blip r:embed="rId4"/>
          <a:stretch>
            <a:fillRect/>
          </a:stretch>
        </p:blipFill>
        <p:spPr>
          <a:xfrm>
            <a:off x="5934075" y="2196917"/>
            <a:ext cx="5327985" cy="2755591"/>
          </a:xfrm>
          <a:prstGeom prst="rect">
            <a:avLst/>
          </a:prstGeom>
        </p:spPr>
      </p:pic>
    </p:spTree>
    <p:extLst>
      <p:ext uri="{BB962C8B-B14F-4D97-AF65-F5344CB8AC3E}">
        <p14:creationId xmlns:p14="http://schemas.microsoft.com/office/powerpoint/2010/main" val="708413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 敏捷开发及</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scrum</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8151891C-9043-411F-B350-CE96B50F3A55}"/>
              </a:ext>
            </a:extLst>
          </p:cNvPr>
          <p:cNvSpPr txBox="1"/>
          <p:nvPr/>
        </p:nvSpPr>
        <p:spPr>
          <a:xfrm>
            <a:off x="596900" y="1536174"/>
            <a:ext cx="4745014" cy="3785652"/>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    我团队使用“禅道”项目管理软件进行项目管理。由</a:t>
            </a:r>
            <a:r>
              <a:rPr lang="en-US" altLang="zh-CN" sz="2000" dirty="0">
                <a:latin typeface="黑体" panose="02010609060101010101" pitchFamily="49" charset="-122"/>
                <a:ea typeface="黑体" panose="02010609060101010101" pitchFamily="49" charset="-122"/>
              </a:rPr>
              <a:t>SE</a:t>
            </a:r>
            <a:r>
              <a:rPr lang="zh-CN" altLang="en-US" sz="2000" dirty="0">
                <a:latin typeface="黑体" panose="02010609060101010101" pitchFamily="49" charset="-122"/>
                <a:ea typeface="黑体" panose="02010609060101010101" pitchFamily="49" charset="-122"/>
              </a:rPr>
              <a:t>整理</a:t>
            </a:r>
            <a:r>
              <a:rPr lang="en-US" altLang="zh-CN" sz="2000" dirty="0">
                <a:latin typeface="黑体" panose="02010609060101010101" pitchFamily="49" charset="-122"/>
                <a:ea typeface="黑体" panose="02010609060101010101" pitchFamily="49" charset="-122"/>
              </a:rPr>
              <a:t>user story</a:t>
            </a:r>
            <a:r>
              <a:rPr lang="zh-CN" altLang="en-US" sz="2000" dirty="0">
                <a:latin typeface="黑体" panose="02010609060101010101" pitchFamily="49" charset="-122"/>
                <a:ea typeface="黑体" panose="02010609060101010101" pitchFamily="49" charset="-122"/>
              </a:rPr>
              <a:t>，对其进行估算和排序，提出需求，发布迭代计划会议。</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团队每人自由选择任务，由</a:t>
            </a:r>
            <a:r>
              <a:rPr lang="en-US" altLang="zh-CN" sz="2000" dirty="0">
                <a:latin typeface="黑体" panose="02010609060101010101" pitchFamily="49" charset="-122"/>
                <a:ea typeface="黑体" panose="02010609060101010101" pitchFamily="49" charset="-122"/>
              </a:rPr>
              <a:t>PM</a:t>
            </a:r>
            <a:r>
              <a:rPr lang="zh-CN" altLang="en-US" sz="2000" dirty="0">
                <a:latin typeface="黑体" panose="02010609060101010101" pitchFamily="49" charset="-122"/>
                <a:ea typeface="黑体" panose="02010609060101010101" pitchFamily="49" charset="-122"/>
              </a:rPr>
              <a:t>与</a:t>
            </a:r>
            <a:r>
              <a:rPr lang="en-US" altLang="zh-CN" sz="2000" dirty="0">
                <a:latin typeface="黑体" panose="02010609060101010101" pitchFamily="49" charset="-122"/>
                <a:ea typeface="黑体" panose="02010609060101010101" pitchFamily="49" charset="-122"/>
              </a:rPr>
              <a:t>SE</a:t>
            </a:r>
            <a:r>
              <a:rPr lang="zh-CN" altLang="en-US" sz="2000" dirty="0">
                <a:latin typeface="黑体" panose="02010609060101010101" pitchFamily="49" charset="-122"/>
                <a:ea typeface="黑体" panose="02010609060101010101" pitchFamily="49" charset="-122"/>
              </a:rPr>
              <a:t>进行调度委派，展开结伴编程。</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团队定期召开</a:t>
            </a:r>
            <a:r>
              <a:rPr lang="en-US" altLang="zh-CN" sz="2000" dirty="0">
                <a:latin typeface="黑体" panose="02010609060101010101" pitchFamily="49" charset="-122"/>
                <a:ea typeface="黑体" panose="02010609060101010101" pitchFamily="49" charset="-122"/>
              </a:rPr>
              <a:t>standing meeting</a:t>
            </a:r>
            <a:r>
              <a:rPr lang="zh-CN" altLang="en-US" sz="2000" dirty="0">
                <a:latin typeface="黑体" panose="02010609060101010101" pitchFamily="49" charset="-122"/>
                <a:ea typeface="黑体" panose="02010609060101010101" pitchFamily="49" charset="-122"/>
              </a:rPr>
              <a:t>，由</a:t>
            </a:r>
            <a:r>
              <a:rPr lang="en-US" altLang="zh-CN" sz="2000" dirty="0">
                <a:latin typeface="黑体" panose="02010609060101010101" pitchFamily="49" charset="-122"/>
                <a:ea typeface="黑体" panose="02010609060101010101" pitchFamily="49" charset="-122"/>
              </a:rPr>
              <a:t>PM</a:t>
            </a:r>
            <a:r>
              <a:rPr lang="zh-CN" altLang="en-US" sz="2000" dirty="0">
                <a:latin typeface="黑体" panose="02010609060101010101" pitchFamily="49" charset="-122"/>
                <a:ea typeface="黑体" panose="02010609060101010101" pitchFamily="49" charset="-122"/>
              </a:rPr>
              <a:t>询问工作进度。</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在</a:t>
            </a:r>
            <a:r>
              <a:rPr lang="en-US" altLang="zh-CN" sz="2000" dirty="0">
                <a:latin typeface="黑体" panose="02010609060101010101" pitchFamily="49" charset="-122"/>
                <a:ea typeface="黑体" panose="02010609060101010101" pitchFamily="49" charset="-122"/>
              </a:rPr>
              <a:t>sprint</a:t>
            </a:r>
            <a:r>
              <a:rPr lang="zh-CN" altLang="en-US" sz="2000" dirty="0">
                <a:latin typeface="黑体" panose="02010609060101010101" pitchFamily="49" charset="-122"/>
                <a:ea typeface="黑体" panose="02010609060101010101" pitchFamily="49" charset="-122"/>
              </a:rPr>
              <a:t>结束后，宣告一次迭代结束，团队开展演示会议，进行组内成果展示和讨论，由</a:t>
            </a:r>
            <a:r>
              <a:rPr lang="en-US" altLang="zh-CN" sz="2000" dirty="0">
                <a:latin typeface="黑体" panose="02010609060101010101" pitchFamily="49" charset="-122"/>
                <a:ea typeface="黑体" panose="02010609060101010101" pitchFamily="49" charset="-122"/>
              </a:rPr>
              <a:t>SE</a:t>
            </a:r>
            <a:r>
              <a:rPr lang="zh-CN" altLang="en-US" sz="2000" dirty="0">
                <a:latin typeface="黑体" panose="02010609060101010101" pitchFamily="49" charset="-122"/>
                <a:ea typeface="黑体" panose="02010609060101010101" pitchFamily="49" charset="-122"/>
              </a:rPr>
              <a:t>整理形成新的</a:t>
            </a:r>
            <a:r>
              <a:rPr lang="en-US" altLang="zh-CN" sz="2000" dirty="0">
                <a:latin typeface="黑体" panose="02010609060101010101" pitchFamily="49" charset="-122"/>
                <a:ea typeface="黑体" panose="02010609060101010101" pitchFamily="49" charset="-122"/>
              </a:rPr>
              <a:t>story</a:t>
            </a:r>
            <a:r>
              <a:rPr lang="zh-CN" altLang="en-US" sz="2000" dirty="0">
                <a:latin typeface="黑体" panose="02010609060101010101" pitchFamily="49" charset="-122"/>
                <a:ea typeface="黑体" panose="02010609060101010101" pitchFamily="49" charset="-122"/>
              </a:rPr>
              <a:t>，开始下一次迭代。</a:t>
            </a:r>
          </a:p>
        </p:txBody>
      </p:sp>
      <p:pic>
        <p:nvPicPr>
          <p:cNvPr id="4" name="图片 3">
            <a:extLst>
              <a:ext uri="{FF2B5EF4-FFF2-40B4-BE49-F238E27FC236}">
                <a16:creationId xmlns:a16="http://schemas.microsoft.com/office/drawing/2014/main" id="{284EFB6A-2F8B-4832-AA41-93D83DF916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25104" y="1916456"/>
            <a:ext cx="6343035" cy="3025088"/>
          </a:xfrm>
          <a:prstGeom prst="rect">
            <a:avLst/>
          </a:prstGeom>
        </p:spPr>
      </p:pic>
      <p:pic>
        <p:nvPicPr>
          <p:cNvPr id="11" name="图片 10">
            <a:extLst>
              <a:ext uri="{FF2B5EF4-FFF2-40B4-BE49-F238E27FC236}">
                <a16:creationId xmlns:a16="http://schemas.microsoft.com/office/drawing/2014/main" id="{2DD22896-F2D1-4047-880E-03032F3BBD7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61396" y="1983420"/>
            <a:ext cx="6930604" cy="2891159"/>
          </a:xfrm>
          <a:prstGeom prst="rect">
            <a:avLst/>
          </a:prstGeom>
        </p:spPr>
      </p:pic>
      <p:pic>
        <p:nvPicPr>
          <p:cNvPr id="13" name="图片 12">
            <a:extLst>
              <a:ext uri="{FF2B5EF4-FFF2-40B4-BE49-F238E27FC236}">
                <a16:creationId xmlns:a16="http://schemas.microsoft.com/office/drawing/2014/main" id="{2B1A2CA1-65C0-4E9C-8A0A-B03AD8D407D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29191" y="2323359"/>
            <a:ext cx="6795014" cy="2209554"/>
          </a:xfrm>
          <a:prstGeom prst="rect">
            <a:avLst/>
          </a:prstGeom>
        </p:spPr>
      </p:pic>
    </p:spTree>
    <p:extLst>
      <p:ext uri="{BB962C8B-B14F-4D97-AF65-F5344CB8AC3E}">
        <p14:creationId xmlns:p14="http://schemas.microsoft.com/office/powerpoint/2010/main" val="1828198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LSTM</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596900" y="1353772"/>
            <a:ext cx="5543549" cy="2328523"/>
          </a:xfrm>
          <a:prstGeom prst="rect">
            <a:avLst/>
          </a:prstGeom>
        </p:spPr>
        <p:txBody>
          <a:bodyPr wrap="square">
            <a:spAutoFit/>
          </a:bodyPr>
          <a:lstStyle/>
          <a:p>
            <a:pPr>
              <a:lnSpc>
                <a:spcPct val="150000"/>
              </a:lnSpc>
            </a:pPr>
            <a:r>
              <a:rPr lang="en-US" altLang="zh-CN" sz="2000" dirty="0">
                <a:latin typeface="黑体" panose="02010609060101010101" pitchFamily="49" charset="-122"/>
                <a:ea typeface="黑体" panose="02010609060101010101" pitchFamily="49" charset="-122"/>
              </a:rPr>
              <a:t>Long Short Term </a:t>
            </a:r>
            <a:r>
              <a:rPr lang="zh-CN" altLang="en-US" sz="2000" dirty="0">
                <a:latin typeface="黑体" panose="02010609060101010101" pitchFamily="49" charset="-122"/>
                <a:ea typeface="黑体" panose="02010609060101010101" pitchFamily="49" charset="-122"/>
              </a:rPr>
              <a:t>网络，</a:t>
            </a:r>
            <a:r>
              <a:rPr lang="en-US" altLang="zh-CN" sz="2000" dirty="0">
                <a:latin typeface="黑体" panose="02010609060101010101" pitchFamily="49" charset="-122"/>
                <a:ea typeface="黑体" panose="02010609060101010101" pitchFamily="49" charset="-122"/>
              </a:rPr>
              <a:t>LSTM</a:t>
            </a:r>
            <a:r>
              <a:rPr lang="zh-CN" altLang="en-US" sz="2000" dirty="0">
                <a:latin typeface="黑体" panose="02010609060101010101" pitchFamily="49" charset="-122"/>
                <a:ea typeface="黑体" panose="02010609060101010101" pitchFamily="49" charset="-122"/>
              </a:rPr>
              <a:t>，是一种 </a:t>
            </a:r>
            <a:r>
              <a:rPr lang="en-US" altLang="zh-CN" sz="2000" dirty="0" err="1">
                <a:latin typeface="黑体" panose="02010609060101010101" pitchFamily="49" charset="-122"/>
                <a:ea typeface="黑体" panose="02010609060101010101" pitchFamily="49" charset="-122"/>
              </a:rPr>
              <a:t>RNN</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特殊的类型，可以学习长期依赖信息。</a:t>
            </a:r>
            <a:r>
              <a:rPr lang="en-US" altLang="zh-CN" sz="2000" dirty="0">
                <a:latin typeface="黑体" panose="02010609060101010101" pitchFamily="49" charset="-122"/>
                <a:ea typeface="黑体" panose="02010609060101010101" pitchFamily="49" charset="-122"/>
              </a:rPr>
              <a:t>LSTM</a:t>
            </a:r>
            <a:r>
              <a:rPr lang="zh-CN" altLang="en-US" sz="2000" dirty="0">
                <a:latin typeface="黑体" panose="02010609060101010101" pitchFamily="49" charset="-122"/>
                <a:ea typeface="黑体" panose="02010609060101010101" pitchFamily="49" charset="-122"/>
              </a:rPr>
              <a:t>通过刻意的设计来避免长期依赖问题。</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通过设计遗忘门、输入门、输出门保护和控制信息分态，结构如图</a:t>
            </a: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E0268C15-582D-45EA-B353-D1EC1B70C60E}"/>
              </a:ext>
            </a:extLst>
          </p:cNvPr>
          <p:cNvPicPr>
            <a:picLocks noChangeAspect="1"/>
          </p:cNvPicPr>
          <p:nvPr/>
        </p:nvPicPr>
        <p:blipFill>
          <a:blip r:embed="rId4"/>
          <a:stretch>
            <a:fillRect/>
          </a:stretch>
        </p:blipFill>
        <p:spPr>
          <a:xfrm>
            <a:off x="4379092" y="3522850"/>
            <a:ext cx="7216008" cy="2720474"/>
          </a:xfrm>
          <a:prstGeom prst="rect">
            <a:avLst/>
          </a:prstGeom>
        </p:spPr>
      </p:pic>
    </p:spTree>
    <p:extLst>
      <p:ext uri="{BB962C8B-B14F-4D97-AF65-F5344CB8AC3E}">
        <p14:creationId xmlns:p14="http://schemas.microsoft.com/office/powerpoint/2010/main" val="3993011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LSTM</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596900" y="1675629"/>
            <a:ext cx="5543549" cy="3329758"/>
          </a:xfrm>
          <a:prstGeom prst="rect">
            <a:avLst/>
          </a:prstGeom>
        </p:spPr>
        <p:txBody>
          <a:bodyPr wrap="square">
            <a:spAutoFit/>
          </a:bodyPr>
          <a:lstStyle/>
          <a:p>
            <a:pPr>
              <a:lnSpc>
                <a:spcPct val="150000"/>
              </a:lnSpc>
            </a:pPr>
            <a:r>
              <a:rPr lang="en-US" altLang="zh-CN" sz="2400" dirty="0">
                <a:latin typeface="黑体" panose="02010609060101010101" pitchFamily="49" charset="-122"/>
                <a:ea typeface="黑体" panose="02010609060101010101" pitchFamily="49" charset="-122"/>
              </a:rPr>
              <a:t>LSTM </a:t>
            </a:r>
            <a:r>
              <a:rPr lang="zh-CN" altLang="en-US" sz="2400" dirty="0">
                <a:latin typeface="黑体" panose="02010609060101010101" pitchFamily="49" charset="-122"/>
                <a:ea typeface="黑体" panose="02010609060101010101" pitchFamily="49" charset="-122"/>
              </a:rPr>
              <a:t>模块通过三个门限控制，将输入信息按照权重分为长态信息和短态信息，并将各类信息汇总输出。输入门保持关闭，记忆单元的信息不会被覆盖，该特性使得 </a:t>
            </a:r>
            <a:r>
              <a:rPr lang="en-US" altLang="zh-CN" sz="2400" dirty="0">
                <a:latin typeface="黑体" panose="02010609060101010101" pitchFamily="49" charset="-122"/>
                <a:ea typeface="黑体" panose="02010609060101010101" pitchFamily="49" charset="-122"/>
              </a:rPr>
              <a:t>LSTM </a:t>
            </a:r>
            <a:r>
              <a:rPr lang="zh-CN" altLang="en-US" sz="2400" dirty="0">
                <a:latin typeface="黑体" panose="02010609060101010101" pitchFamily="49" charset="-122"/>
                <a:ea typeface="黑体" panose="02010609060101010101" pitchFamily="49" charset="-122"/>
              </a:rPr>
              <a:t>存储块可以存取长期信息。</a:t>
            </a:r>
            <a:r>
              <a:rPr lang="en-US" altLang="zh-CN" sz="2400" dirty="0">
                <a:latin typeface="黑体" panose="02010609060101010101" pitchFamily="49" charset="-122"/>
                <a:ea typeface="黑体" panose="02010609060101010101" pitchFamily="49" charset="-122"/>
              </a:rPr>
              <a:t>LSTM </a:t>
            </a:r>
            <a:r>
              <a:rPr lang="zh-CN" altLang="en-US" sz="2400" dirty="0">
                <a:latin typeface="黑体" panose="02010609060101010101" pitchFamily="49" charset="-122"/>
                <a:ea typeface="黑体" panose="02010609060101010101" pitchFamily="49" charset="-122"/>
              </a:rPr>
              <a:t>单元协作过程如图：</a:t>
            </a: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4A02784B-FB3E-40B9-9755-2A8564E07152}"/>
              </a:ext>
            </a:extLst>
          </p:cNvPr>
          <p:cNvPicPr>
            <a:picLocks noChangeAspect="1"/>
          </p:cNvPicPr>
          <p:nvPr/>
        </p:nvPicPr>
        <p:blipFill>
          <a:blip r:embed="rId4"/>
          <a:stretch>
            <a:fillRect/>
          </a:stretch>
        </p:blipFill>
        <p:spPr>
          <a:xfrm>
            <a:off x="6140449" y="2014879"/>
            <a:ext cx="5610225" cy="2990508"/>
          </a:xfrm>
          <a:prstGeom prst="rect">
            <a:avLst/>
          </a:prstGeom>
        </p:spPr>
      </p:pic>
    </p:spTree>
    <p:extLst>
      <p:ext uri="{BB962C8B-B14F-4D97-AF65-F5344CB8AC3E}">
        <p14:creationId xmlns:p14="http://schemas.microsoft.com/office/powerpoint/2010/main" val="3553962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LSTM</a:t>
            </a: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在流量预测中的应用</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1557337" y="1509037"/>
            <a:ext cx="9051925" cy="4636847"/>
          </a:xfrm>
          <a:prstGeom prst="rect">
            <a:avLst/>
          </a:prstGeom>
        </p:spPr>
        <p:txBody>
          <a:bodyPr wrap="square">
            <a:spAutoFit/>
          </a:bodyPr>
          <a:lstStyle/>
          <a:p>
            <a:pPr>
              <a:lnSpc>
                <a:spcPct val="150000"/>
              </a:lnSpc>
            </a:pPr>
            <a:r>
              <a:rPr lang="zh-CN" altLang="en-US" sz="2000" dirty="0">
                <a:latin typeface="黑体" panose="02010609060101010101" pitchFamily="49" charset="-122"/>
                <a:ea typeface="黑体" panose="02010609060101010101" pitchFamily="49" charset="-122"/>
              </a:rPr>
              <a:t>在现有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模型基础上，采用堆叠架构，增加</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的深度。堆叠式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架构可以定义为由多个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层组成的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模型。上面的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层提供序列输出而不是单个值输出到下面的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层。具体地说，每个输入时间步长一个输出，而不是所有输入时间步长的一个输出时间步长。堆叠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隐藏层使模型更深入，鉴于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对序列数据进行操作，这意味着层的添加增加了输入观察随时间的抽象级别。并且足够大的单个隐藏层多层感知器可用于近似大多数功能，增加网络的深度可以优化模型性能。</a:t>
            </a:r>
          </a:p>
          <a:p>
            <a:pPr>
              <a:lnSpc>
                <a:spcPct val="150000"/>
              </a:lnSpc>
            </a:pPr>
            <a:r>
              <a:rPr lang="zh-CN" altLang="en-US" sz="2000" dirty="0">
                <a:latin typeface="黑体" panose="02010609060101010101" pitchFamily="49" charset="-122"/>
                <a:ea typeface="黑体" panose="02010609060101010101" pitchFamily="49" charset="-122"/>
              </a:rPr>
              <a:t>多层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神经网络回归模型，包括一个输入层，两个 </a:t>
            </a:r>
            <a:r>
              <a:rPr lang="en-US" altLang="zh-CN" sz="2000" dirty="0">
                <a:latin typeface="黑体" panose="02010609060101010101" pitchFamily="49" charset="-122"/>
                <a:ea typeface="黑体" panose="02010609060101010101" pitchFamily="49" charset="-122"/>
              </a:rPr>
              <a:t>LSTM </a:t>
            </a:r>
            <a:r>
              <a:rPr lang="zh-CN" altLang="en-US" sz="2000" dirty="0">
                <a:latin typeface="黑体" panose="02010609060101010101" pitchFamily="49" charset="-122"/>
                <a:ea typeface="黑体" panose="02010609060101010101" pitchFamily="49" charset="-122"/>
              </a:rPr>
              <a:t>网络层，一个全连接层，激活函数采用 </a:t>
            </a:r>
            <a:r>
              <a:rPr lang="en-US" altLang="zh-CN" sz="2000" dirty="0" err="1">
                <a:latin typeface="黑体" panose="02010609060101010101" pitchFamily="49" charset="-122"/>
                <a:ea typeface="黑体" panose="02010609060101010101" pitchFamily="49" charset="-122"/>
              </a:rPr>
              <a:t>sigmod</a:t>
            </a:r>
            <a:r>
              <a:rPr lang="zh-CN" altLang="en-US" sz="2000" dirty="0">
                <a:latin typeface="黑体" panose="02010609060101010101" pitchFamily="49" charset="-122"/>
                <a:ea typeface="黑体" panose="02010609060101010101" pitchFamily="49" charset="-122"/>
              </a:rPr>
              <a:t>。模型输入为 </a:t>
            </a:r>
            <a:r>
              <a:rPr lang="en-US" altLang="zh-CN" sz="2000" dirty="0">
                <a:latin typeface="黑体" panose="02010609060101010101" pitchFamily="49" charset="-122"/>
                <a:ea typeface="黑体" panose="02010609060101010101" pitchFamily="49" charset="-122"/>
              </a:rPr>
              <a:t>12 x 1 </a:t>
            </a:r>
            <a:r>
              <a:rPr lang="zh-CN" altLang="en-US" sz="2000" dirty="0">
                <a:latin typeface="黑体" panose="02010609060101010101" pitchFamily="49" charset="-122"/>
                <a:ea typeface="黑体" panose="02010609060101010101" pitchFamily="49" charset="-122"/>
              </a:rPr>
              <a:t>的连续时序流量值向量，输出为一个 </a:t>
            </a:r>
            <a:r>
              <a:rPr lang="en-US" altLang="zh-CN" sz="2000" dirty="0">
                <a:latin typeface="黑体" panose="02010609060101010101" pitchFamily="49" charset="-122"/>
                <a:ea typeface="黑体" panose="02010609060101010101" pitchFamily="49" charset="-122"/>
              </a:rPr>
              <a:t>1 </a:t>
            </a:r>
            <a:r>
              <a:rPr lang="zh-CN" altLang="en-US" sz="2000" dirty="0">
                <a:latin typeface="黑体" panose="02010609060101010101" pitchFamily="49" charset="-122"/>
                <a:ea typeface="黑体" panose="02010609060101010101" pitchFamily="49" charset="-122"/>
              </a:rPr>
              <a:t>维的预测值，通过反归一化获得真实流量值。</a:t>
            </a: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5973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LSTM</a:t>
            </a: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在流量预测中的应用</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AB55B767-4E10-422A-8B90-ACF78A5D4EBB}"/>
              </a:ext>
            </a:extLst>
          </p:cNvPr>
          <p:cNvPicPr>
            <a:picLocks noChangeAspect="1"/>
          </p:cNvPicPr>
          <p:nvPr/>
        </p:nvPicPr>
        <p:blipFill>
          <a:blip r:embed="rId4"/>
          <a:stretch>
            <a:fillRect/>
          </a:stretch>
        </p:blipFill>
        <p:spPr>
          <a:xfrm>
            <a:off x="2488406" y="1471612"/>
            <a:ext cx="7215188" cy="4244848"/>
          </a:xfrm>
          <a:prstGeom prst="rect">
            <a:avLst/>
          </a:prstGeom>
        </p:spPr>
      </p:pic>
    </p:spTree>
    <p:extLst>
      <p:ext uri="{BB962C8B-B14F-4D97-AF65-F5344CB8AC3E}">
        <p14:creationId xmlns:p14="http://schemas.microsoft.com/office/powerpoint/2010/main" val="171301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LSTM</a:t>
            </a: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流量预测模块</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54C17B65-F2F2-431D-BFF8-CD5C628C5464}"/>
              </a:ext>
            </a:extLst>
          </p:cNvPr>
          <p:cNvPicPr>
            <a:picLocks noChangeAspect="1"/>
          </p:cNvPicPr>
          <p:nvPr/>
        </p:nvPicPr>
        <p:blipFill>
          <a:blip r:embed="rId4"/>
          <a:stretch>
            <a:fillRect/>
          </a:stretch>
        </p:blipFill>
        <p:spPr>
          <a:xfrm>
            <a:off x="2566987" y="1304925"/>
            <a:ext cx="7058025" cy="4248150"/>
          </a:xfrm>
          <a:prstGeom prst="rect">
            <a:avLst/>
          </a:prstGeom>
        </p:spPr>
      </p:pic>
    </p:spTree>
    <p:extLst>
      <p:ext uri="{BB962C8B-B14F-4D97-AF65-F5344CB8AC3E}">
        <p14:creationId xmlns:p14="http://schemas.microsoft.com/office/powerpoint/2010/main" val="271826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七 </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LSTM</a:t>
            </a: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训练模块</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DA6EC81A-A852-448C-8B20-8D7C610FD143}"/>
              </a:ext>
            </a:extLst>
          </p:cNvPr>
          <p:cNvPicPr>
            <a:picLocks noChangeAspect="1"/>
          </p:cNvPicPr>
          <p:nvPr/>
        </p:nvPicPr>
        <p:blipFill>
          <a:blip r:embed="rId4"/>
          <a:stretch>
            <a:fillRect/>
          </a:stretch>
        </p:blipFill>
        <p:spPr>
          <a:xfrm>
            <a:off x="3118643" y="1204325"/>
            <a:ext cx="5929313" cy="5096588"/>
          </a:xfrm>
          <a:prstGeom prst="rect">
            <a:avLst/>
          </a:prstGeom>
        </p:spPr>
      </p:pic>
    </p:spTree>
    <p:extLst>
      <p:ext uri="{BB962C8B-B14F-4D97-AF65-F5344CB8AC3E}">
        <p14:creationId xmlns:p14="http://schemas.microsoft.com/office/powerpoint/2010/main" val="333342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八 性能测试</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628651" y="1407833"/>
            <a:ext cx="5543549" cy="4708981"/>
          </a:xfrm>
          <a:prstGeom prst="rect">
            <a:avLst/>
          </a:prstGeom>
        </p:spPr>
        <p:txBody>
          <a:bodyPr wrap="square">
            <a:spAutoFit/>
          </a:bodyPr>
          <a:lstStyle/>
          <a:p>
            <a:pPr>
              <a:lnSpc>
                <a:spcPct val="150000"/>
              </a:lnSpc>
            </a:pPr>
            <a:r>
              <a:rPr lang="en-US" altLang="zh-CN" sz="2000" dirty="0"/>
              <a:t>         </a:t>
            </a:r>
            <a:r>
              <a:rPr lang="zh-CN" altLang="en-US" sz="2000" dirty="0">
                <a:latin typeface="黑体" panose="02010609060101010101" pitchFamily="49" charset="-122"/>
                <a:ea typeface="黑体" panose="02010609060101010101" pitchFamily="49" charset="-122"/>
              </a:rPr>
              <a:t>性能测试是通过自动化的测试工具模拟多种正常、峰值以及异常负载条件来对系统的各项性能指标进行测试。负载测试和压力测试都属于性能测试，两者可以结合进行。通过负载测试，确定在各种工作负载下系统的性能，目标是测试当负载逐渐增加时，系统各项性能指标的变化情况。</a:t>
            </a:r>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    压力测试是通过确定一个系统的瓶颈或者不能接受的性能点，来获得系统能提供的最大服务级别的测试。</a:t>
            </a: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2" name="Picture 4" descr="https://timgsa.baidu.com/timg?image&amp;quality=80&amp;size=b9999_10000&amp;sec=1592305236421&amp;di=330101af46b86af879101832cb16770e&amp;imgtype=0&amp;src=http%3A%2F%2Fwww.51testing.com%2Fddimg%2Fuploadimg%2F20080402%2Fimage007.jpg"/>
          <p:cNvPicPr>
            <a:picLocks noChangeAspect="1" noChangeArrowheads="1"/>
          </p:cNvPicPr>
          <p:nvPr/>
        </p:nvPicPr>
        <p:blipFill>
          <a:blip r:embed="rId4"/>
          <a:srcRect/>
          <a:stretch>
            <a:fillRect/>
          </a:stretch>
        </p:blipFill>
        <p:spPr bwMode="auto">
          <a:xfrm>
            <a:off x="6172200" y="1852930"/>
            <a:ext cx="5248275" cy="3359149"/>
          </a:xfrm>
          <a:prstGeom prst="rect">
            <a:avLst/>
          </a:prstGeom>
          <a:noFill/>
        </p:spPr>
      </p:pic>
    </p:spTree>
    <p:extLst>
      <p:ext uri="{BB962C8B-B14F-4D97-AF65-F5344CB8AC3E}">
        <p14:creationId xmlns:p14="http://schemas.microsoft.com/office/powerpoint/2010/main" val="145195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八 性能测试</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-Profile</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596901" y="1147483"/>
            <a:ext cx="5695949" cy="5170646"/>
          </a:xfrm>
          <a:prstGeom prst="rect">
            <a:avLst/>
          </a:prstGeom>
        </p:spPr>
        <p:txBody>
          <a:bodyPr wrap="square">
            <a:spAutoFit/>
          </a:bodyPr>
          <a:lstStyle/>
          <a:p>
            <a:pPr>
              <a:lnSpc>
                <a:spcPct val="150000"/>
              </a:lnSpc>
            </a:pPr>
            <a:r>
              <a:rPr lang="zh-CN" altLang="en-US" sz="2000" dirty="0">
                <a:latin typeface="SimHei" panose="02010609060101010101" pitchFamily="49" charset="-122"/>
                <a:ea typeface="SimHei" panose="02010609060101010101" pitchFamily="49" charset="-122"/>
              </a:rPr>
              <a:t>    </a:t>
            </a:r>
            <a:r>
              <a:rPr lang="zh-CN" altLang="en-US" sz="2000" dirty="0">
                <a:latin typeface="黑体" panose="02010609060101010101" pitchFamily="49" charset="-122"/>
                <a:ea typeface="黑体" panose="02010609060101010101" pitchFamily="49" charset="-122"/>
              </a:rPr>
              <a:t>代码优化的前提是需要了解性能瓶颈在什么地方，程序运行的主要时间是消耗在哪里，对于比较复杂的代码可以借助一些工具来定位，</a:t>
            </a:r>
            <a:r>
              <a:rPr lang="en-US" altLang="zh-CN" sz="2000" dirty="0">
                <a:latin typeface="黑体" panose="02010609060101010101" pitchFamily="49" charset="-122"/>
                <a:ea typeface="黑体" panose="02010609060101010101" pitchFamily="49" charset="-122"/>
              </a:rPr>
              <a:t>python </a:t>
            </a:r>
            <a:r>
              <a:rPr lang="zh-CN" altLang="en-US" sz="2000" dirty="0">
                <a:latin typeface="黑体" panose="02010609060101010101" pitchFamily="49" charset="-122"/>
                <a:ea typeface="黑体" panose="02010609060101010101" pitchFamily="49" charset="-122"/>
              </a:rPr>
              <a:t>内置了丰富的性能分析工具，如 </a:t>
            </a:r>
            <a:r>
              <a:rPr lang="en-US" altLang="zh-CN" sz="2000" dirty="0" err="1">
                <a:latin typeface="黑体" panose="02010609060101010101" pitchFamily="49" charset="-122"/>
                <a:ea typeface="黑体" panose="02010609060101010101" pitchFamily="49" charset="-122"/>
              </a:rPr>
              <a:t>profile,cProfile</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与 </a:t>
            </a:r>
            <a:r>
              <a:rPr lang="en-US" altLang="zh-CN" sz="2000" dirty="0">
                <a:latin typeface="黑体" panose="02010609060101010101" pitchFamily="49" charset="-122"/>
                <a:ea typeface="黑体" panose="02010609060101010101" pitchFamily="49" charset="-122"/>
              </a:rPr>
              <a:t>hotshot </a:t>
            </a:r>
            <a:r>
              <a:rPr lang="zh-CN" altLang="en-US" sz="2000" dirty="0">
                <a:latin typeface="黑体" panose="02010609060101010101" pitchFamily="49" charset="-122"/>
                <a:ea typeface="黑体" panose="02010609060101010101" pitchFamily="49" charset="-122"/>
              </a:rPr>
              <a:t>等。其中 </a:t>
            </a:r>
            <a:r>
              <a:rPr lang="en-US" altLang="zh-CN" sz="2000" dirty="0">
                <a:latin typeface="黑体" panose="02010609060101010101" pitchFamily="49" charset="-122"/>
                <a:ea typeface="黑体" panose="02010609060101010101" pitchFamily="49" charset="-122"/>
              </a:rPr>
              <a:t>Profiler </a:t>
            </a:r>
            <a:r>
              <a:rPr lang="zh-CN" altLang="en-US" sz="2000" dirty="0">
                <a:latin typeface="黑体" panose="02010609060101010101" pitchFamily="49" charset="-122"/>
                <a:ea typeface="黑体" panose="02010609060101010101" pitchFamily="49" charset="-122"/>
              </a:rPr>
              <a:t>是 </a:t>
            </a:r>
            <a:r>
              <a:rPr lang="en-US" altLang="zh-CN" sz="2000" dirty="0">
                <a:latin typeface="黑体" panose="02010609060101010101" pitchFamily="49" charset="-122"/>
                <a:ea typeface="黑体" panose="02010609060101010101" pitchFamily="49" charset="-122"/>
              </a:rPr>
              <a:t>python </a:t>
            </a:r>
            <a:r>
              <a:rPr lang="zh-CN" altLang="en-US" sz="2000" dirty="0">
                <a:latin typeface="黑体" panose="02010609060101010101" pitchFamily="49" charset="-122"/>
                <a:ea typeface="黑体" panose="02010609060101010101" pitchFamily="49" charset="-122"/>
              </a:rPr>
              <a:t>自带的一组程序，能够描述程序运行时候的性能，并提供各种统计帮助用户定位程序的性能瓶颈。</a:t>
            </a:r>
            <a:r>
              <a:rPr lang="en-US" altLang="zh-CN" sz="2000" dirty="0">
                <a:latin typeface="黑体" panose="02010609060101010101" pitchFamily="49" charset="-122"/>
                <a:ea typeface="黑体" panose="02010609060101010101" pitchFamily="49" charset="-122"/>
              </a:rPr>
              <a:t>Python </a:t>
            </a:r>
            <a:r>
              <a:rPr lang="zh-CN" altLang="en-US" sz="2000" dirty="0">
                <a:latin typeface="黑体" panose="02010609060101010101" pitchFamily="49" charset="-122"/>
                <a:ea typeface="黑体" panose="02010609060101010101" pitchFamily="49" charset="-122"/>
              </a:rPr>
              <a:t>标准模块提供三种 </a:t>
            </a:r>
            <a:r>
              <a:rPr lang="en-US" altLang="zh-CN" sz="2000" dirty="0" err="1">
                <a:latin typeface="黑体" panose="02010609060101010101" pitchFamily="49" charset="-122"/>
                <a:ea typeface="黑体" panose="02010609060101010101" pitchFamily="49" charset="-122"/>
              </a:rPr>
              <a:t>profilers:cProfile,profile</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以及 </a:t>
            </a:r>
            <a:r>
              <a:rPr lang="en-US" altLang="zh-CN" sz="2000" dirty="0">
                <a:latin typeface="黑体" panose="02010609060101010101" pitchFamily="49" charset="-122"/>
                <a:ea typeface="黑体" panose="02010609060101010101" pitchFamily="49" charset="-122"/>
              </a:rPr>
              <a:t>hotshot</a:t>
            </a:r>
            <a:r>
              <a:rPr lang="zh-CN" altLang="en-US" sz="2000" dirty="0">
                <a:latin typeface="黑体" panose="02010609060101010101" pitchFamily="49" charset="-122"/>
                <a:ea typeface="黑体" panose="02010609060101010101" pitchFamily="49" charset="-122"/>
              </a:rPr>
              <a:t>。</a:t>
            </a:r>
          </a:p>
          <a:p>
            <a:pPr>
              <a:lnSpc>
                <a:spcPct val="150000"/>
              </a:lnSpc>
            </a:pPr>
            <a:r>
              <a:rPr lang="en-US" altLang="zh-CN" sz="2000" dirty="0">
                <a:latin typeface="黑体" panose="02010609060101010101" pitchFamily="49" charset="-122"/>
                <a:ea typeface="黑体" panose="02010609060101010101" pitchFamily="49" charset="-122"/>
              </a:rPr>
              <a:t>    profile </a:t>
            </a:r>
            <a:r>
              <a:rPr lang="zh-CN" altLang="en-US" sz="2000" dirty="0">
                <a:latin typeface="黑体" panose="02010609060101010101" pitchFamily="49" charset="-122"/>
                <a:ea typeface="黑体" panose="02010609060101010101" pitchFamily="49" charset="-122"/>
              </a:rPr>
              <a:t>的使用非常简单，只需要在使用之前进行 </a:t>
            </a:r>
            <a:r>
              <a:rPr lang="en-US" altLang="zh-CN" sz="2000" dirty="0">
                <a:latin typeface="黑体" panose="02010609060101010101" pitchFamily="49" charset="-122"/>
                <a:ea typeface="黑体" panose="02010609060101010101" pitchFamily="49" charset="-122"/>
              </a:rPr>
              <a:t>import </a:t>
            </a:r>
            <a:r>
              <a:rPr lang="zh-CN" altLang="en-US" sz="2000" dirty="0">
                <a:latin typeface="黑体" panose="02010609060101010101" pitchFamily="49" charset="-122"/>
                <a:ea typeface="黑体" panose="02010609060101010101" pitchFamily="49" charset="-122"/>
              </a:rPr>
              <a:t>即可</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也可以在命令行中使用。</a:t>
            </a: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2" name="Picture 2" descr="https://ss3.bdstatic.com/70cFv8Sh_Q1YnxGkpoWK1HF6hhy/it/u=3371926501,3184756086&amp;fm=26&amp;gp=0.jpg"/>
          <p:cNvPicPr>
            <a:picLocks noChangeAspect="1" noChangeArrowheads="1"/>
          </p:cNvPicPr>
          <p:nvPr/>
        </p:nvPicPr>
        <p:blipFill>
          <a:blip r:embed="rId4"/>
          <a:srcRect/>
          <a:stretch>
            <a:fillRect/>
          </a:stretch>
        </p:blipFill>
        <p:spPr bwMode="auto">
          <a:xfrm>
            <a:off x="6201346" y="1422400"/>
            <a:ext cx="5990654" cy="4330700"/>
          </a:xfrm>
          <a:prstGeom prst="rect">
            <a:avLst/>
          </a:prstGeom>
          <a:noFill/>
        </p:spPr>
      </p:pic>
    </p:spTree>
    <p:extLst>
      <p:ext uri="{BB962C8B-B14F-4D97-AF65-F5344CB8AC3E}">
        <p14:creationId xmlns:p14="http://schemas.microsoft.com/office/powerpoint/2010/main" val="145195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八 </a:t>
            </a:r>
            <a:r>
              <a:rPr lang="en-US" altLang="zh-CN" sz="4000" b="1" dirty="0" err="1">
                <a:solidFill>
                  <a:schemeClr val="bg1"/>
                </a:solidFill>
                <a:latin typeface="黑体" panose="02010609060101010101" pitchFamily="49" charset="-122"/>
                <a:ea typeface="黑体" panose="02010609060101010101" pitchFamily="49" charset="-122"/>
                <a:cs typeface="Times New Roman" panose="02020603050405020304" pitchFamily="18" charset="0"/>
              </a:rPr>
              <a:t>traffic_flow_forecast</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8" name="Picture 6" descr="C:\Users\Administrator.20200301-030324\Documents\Tencent Files\996254754\Image\C2C\2V1FU@KGQ]3MCZ(J%2SO{_9.png"/>
          <p:cNvPicPr>
            <a:picLocks noChangeAspect="1" noChangeArrowheads="1"/>
          </p:cNvPicPr>
          <p:nvPr/>
        </p:nvPicPr>
        <p:blipFill>
          <a:blip r:embed="rId4"/>
          <a:srcRect/>
          <a:stretch>
            <a:fillRect/>
          </a:stretch>
        </p:blipFill>
        <p:spPr bwMode="auto">
          <a:xfrm>
            <a:off x="5905500" y="1193800"/>
            <a:ext cx="6140449" cy="5048250"/>
          </a:xfrm>
          <a:prstGeom prst="rect">
            <a:avLst/>
          </a:prstGeom>
          <a:noFill/>
        </p:spPr>
      </p:pic>
      <p:pic>
        <p:nvPicPr>
          <p:cNvPr id="64520" name="Picture 8" descr="C:\Users\Administrator.20200301-030324\Documents\Tencent Files\996254754\Image\C2C\B)A582N~S1JHJ~F[[VE3QQ5.png"/>
          <p:cNvPicPr>
            <a:picLocks noChangeAspect="1" noChangeArrowheads="1"/>
          </p:cNvPicPr>
          <p:nvPr/>
        </p:nvPicPr>
        <p:blipFill>
          <a:blip r:embed="rId5"/>
          <a:srcRect/>
          <a:stretch>
            <a:fillRect/>
          </a:stretch>
        </p:blipFill>
        <p:spPr bwMode="auto">
          <a:xfrm>
            <a:off x="127436" y="1257301"/>
            <a:ext cx="5663764" cy="4953000"/>
          </a:xfrm>
          <a:prstGeom prst="rect">
            <a:avLst/>
          </a:prstGeom>
          <a:noFill/>
        </p:spPr>
      </p:pic>
    </p:spTree>
    <p:extLst>
      <p:ext uri="{BB962C8B-B14F-4D97-AF65-F5344CB8AC3E}">
        <p14:creationId xmlns:p14="http://schemas.microsoft.com/office/powerpoint/2010/main" val="145195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八 </a:t>
            </a:r>
            <a:r>
              <a:rPr lang="en-US" altLang="zh-CN" sz="4000" b="1" dirty="0" err="1">
                <a:solidFill>
                  <a:schemeClr val="bg1"/>
                </a:solidFill>
                <a:latin typeface="黑体" panose="02010609060101010101" pitchFamily="49" charset="-122"/>
                <a:ea typeface="黑体" panose="02010609060101010101" pitchFamily="49" charset="-122"/>
                <a:cs typeface="Times New Roman" panose="02020603050405020304" pitchFamily="18" charset="0"/>
              </a:rPr>
              <a:t>HyperLPR-gui</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58" name="Picture 2" descr="C:\Users\Administrator.20200301-030324\Documents\Tencent Files\996254754\Image\C2C\J}E}326VNO9F[3(R}379QNM.png"/>
          <p:cNvPicPr>
            <a:picLocks noChangeAspect="1" noChangeArrowheads="1"/>
          </p:cNvPicPr>
          <p:nvPr/>
        </p:nvPicPr>
        <p:blipFill>
          <a:blip r:embed="rId4"/>
          <a:srcRect/>
          <a:stretch>
            <a:fillRect/>
          </a:stretch>
        </p:blipFill>
        <p:spPr bwMode="auto">
          <a:xfrm>
            <a:off x="139597" y="1200150"/>
            <a:ext cx="5632553" cy="5162550"/>
          </a:xfrm>
          <a:prstGeom prst="rect">
            <a:avLst/>
          </a:prstGeom>
          <a:noFill/>
        </p:spPr>
      </p:pic>
      <p:pic>
        <p:nvPicPr>
          <p:cNvPr id="70660" name="Picture 4" descr="C:\Users\Administrator.20200301-030324\Documents\Tencent Files\996254754\Image\C2C\TPR$(X64I5HA3]UL]CP_HUH.png"/>
          <p:cNvPicPr>
            <a:picLocks noChangeAspect="1" noChangeArrowheads="1"/>
          </p:cNvPicPr>
          <p:nvPr/>
        </p:nvPicPr>
        <p:blipFill>
          <a:blip r:embed="rId5"/>
          <a:srcRect/>
          <a:stretch>
            <a:fillRect/>
          </a:stretch>
        </p:blipFill>
        <p:spPr bwMode="auto">
          <a:xfrm>
            <a:off x="5832827" y="1216025"/>
            <a:ext cx="6016274" cy="5114925"/>
          </a:xfrm>
          <a:prstGeom prst="rect">
            <a:avLst/>
          </a:prstGeom>
          <a:noFill/>
        </p:spPr>
      </p:pic>
    </p:spTree>
    <p:extLst>
      <p:ext uri="{BB962C8B-B14F-4D97-AF65-F5344CB8AC3E}">
        <p14:creationId xmlns:p14="http://schemas.microsoft.com/office/powerpoint/2010/main" val="145195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 版本管理</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-SVN</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488950" y="1287183"/>
            <a:ext cx="5118099" cy="4616648"/>
          </a:xfrm>
          <a:prstGeom prst="rect">
            <a:avLst/>
          </a:prstGeom>
        </p:spPr>
        <p:txBody>
          <a:bodyPr wrap="square">
            <a:spAutoFit/>
          </a:bodyPr>
          <a:lstStyle/>
          <a:p>
            <a:pPr>
              <a:lnSpc>
                <a:spcPct val="150000"/>
              </a:lnSpc>
            </a:pPr>
            <a:r>
              <a:rPr lang="en-US" altLang="zh-CN" sz="2800" dirty="0">
                <a:latin typeface="黑体" panose="02010609060101010101" pitchFamily="49" charset="-122"/>
                <a:ea typeface="黑体" panose="02010609060101010101" pitchFamily="49" charset="-122"/>
              </a:rPr>
              <a:t>SVN</a:t>
            </a:r>
            <a:r>
              <a:rPr lang="zh-CN" altLang="en-US" sz="2800" dirty="0">
                <a:latin typeface="黑体" panose="02010609060101010101" pitchFamily="49" charset="-122"/>
                <a:ea typeface="黑体" panose="02010609060101010101" pitchFamily="49" charset="-122"/>
              </a:rPr>
              <a:t>是</a:t>
            </a:r>
            <a:r>
              <a:rPr lang="en-US" altLang="zh-CN" sz="2800" dirty="0">
                <a:latin typeface="黑体" panose="02010609060101010101" pitchFamily="49" charset="-122"/>
                <a:ea typeface="黑体" panose="02010609060101010101" pitchFamily="49" charset="-122"/>
              </a:rPr>
              <a:t>subversion</a:t>
            </a:r>
            <a:r>
              <a:rPr lang="zh-CN" altLang="en-US" sz="2800" dirty="0">
                <a:latin typeface="黑体" panose="02010609060101010101" pitchFamily="49" charset="-122"/>
                <a:ea typeface="黑体" panose="02010609060101010101" pitchFamily="49" charset="-122"/>
              </a:rPr>
              <a:t>的缩写，是一个开放源代码的版本控制系统，通过采用分支管理系统的高效管理，简而言之就是用于多个人共同开发同一个项目，实现共享资源，实现最终集中式的管理。</a:t>
            </a:r>
            <a:endParaRPr lang="en-US" altLang="zh-CN" sz="2800" dirty="0">
              <a:solidFill>
                <a:srgbClr val="FF0000"/>
              </a:solidFill>
              <a:latin typeface="黑体" panose="02010609060101010101" pitchFamily="49" charset="-122"/>
              <a:ea typeface="黑体" panose="02010609060101010101" pitchFamily="49" charset="-122"/>
            </a:endParaRP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s://iknow-pic.cdn.bcebos.com/902397dda144ad3427295291dfa20cf431ad8516?x-bce-process=image/resize,m_lfit,w_600,h_800,limit_1"/>
          <p:cNvPicPr>
            <a:picLocks noChangeAspect="1" noChangeArrowheads="1"/>
          </p:cNvPicPr>
          <p:nvPr/>
        </p:nvPicPr>
        <p:blipFill>
          <a:blip r:embed="rId4"/>
          <a:srcRect/>
          <a:stretch>
            <a:fillRect/>
          </a:stretch>
        </p:blipFill>
        <p:spPr bwMode="auto">
          <a:xfrm>
            <a:off x="5832474" y="1581150"/>
            <a:ext cx="5823825" cy="4002088"/>
          </a:xfrm>
          <a:prstGeom prst="rect">
            <a:avLst/>
          </a:prstGeom>
          <a:noFill/>
        </p:spPr>
      </p:pic>
    </p:spTree>
    <p:extLst>
      <p:ext uri="{BB962C8B-B14F-4D97-AF65-F5344CB8AC3E}">
        <p14:creationId xmlns:p14="http://schemas.microsoft.com/office/powerpoint/2010/main" val="145195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a:solidFill>
                  <a:schemeClr val="bg1"/>
                </a:solidFill>
                <a:latin typeface="黑体" panose="02010609060101010101" pitchFamily="49" charset="-122"/>
                <a:ea typeface="黑体" panose="02010609060101010101" pitchFamily="49" charset="-122"/>
                <a:cs typeface="Times New Roman" panose="02020603050405020304" pitchFamily="18" charset="0"/>
              </a:rPr>
              <a:t>致谢</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8E8C7A0C-C3DB-714C-8D21-7F3C729B8A08}"/>
              </a:ext>
            </a:extLst>
          </p:cNvPr>
          <p:cNvSpPr/>
          <p:nvPr/>
        </p:nvSpPr>
        <p:spPr>
          <a:xfrm>
            <a:off x="1824842" y="3078351"/>
            <a:ext cx="8786482" cy="1569660"/>
          </a:xfrm>
          <a:prstGeom prst="rect">
            <a:avLst/>
          </a:prstGeom>
        </p:spPr>
        <p:txBody>
          <a:bodyPr wrap="square">
            <a:spAutoFit/>
          </a:bodyPr>
          <a:lstStyle/>
          <a:p>
            <a:pPr algn="ctr"/>
            <a:r>
              <a:rPr lang="zh-CN" altLang="en-US" sz="4800" dirty="0">
                <a:latin typeface="SimHei" panose="02010609060101010101" pitchFamily="49" charset="-122"/>
                <a:ea typeface="SimHei" panose="02010609060101010101" pitchFamily="49" charset="-122"/>
              </a:rPr>
              <a:t>谢谢聆听</a:t>
            </a:r>
            <a:endParaRPr lang="en-US" altLang="zh-CN" sz="4800" dirty="0">
              <a:latin typeface="SimHei" panose="02010609060101010101" pitchFamily="49" charset="-122"/>
              <a:ea typeface="SimHei" panose="02010609060101010101" pitchFamily="49" charset="-122"/>
            </a:endParaRPr>
          </a:p>
          <a:p>
            <a:pPr algn="ctr"/>
            <a:r>
              <a:rPr lang="zh-CN" altLang="en-US" sz="4800" dirty="0">
                <a:latin typeface="SimHei" panose="02010609060101010101" pitchFamily="49" charset="-122"/>
                <a:ea typeface="SimHei" panose="02010609060101010101" pitchFamily="49" charset="-122"/>
              </a:rPr>
              <a:t>希望老师、同学们批评指正</a:t>
            </a:r>
          </a:p>
        </p:txBody>
      </p:sp>
      <p:pic>
        <p:nvPicPr>
          <p:cNvPr id="8" name="图片 7">
            <a:extLst>
              <a:ext uri="{FF2B5EF4-FFF2-40B4-BE49-F238E27FC236}">
                <a16:creationId xmlns:a16="http://schemas.microsoft.com/office/drawing/2014/main" id="{C14F321D-3E7E-4E6D-AD6A-4F58C91B17D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71432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 版本管理</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-SVN</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BF6D0F7F-B737-B141-916C-C3E6811BB99C}"/>
              </a:ext>
            </a:extLst>
          </p:cNvPr>
          <p:cNvSpPr/>
          <p:nvPr/>
        </p:nvSpPr>
        <p:spPr>
          <a:xfrm>
            <a:off x="596900" y="1147483"/>
            <a:ext cx="10877549" cy="5170646"/>
          </a:xfrm>
          <a:prstGeom prst="rect">
            <a:avLst/>
          </a:prstGeom>
        </p:spPr>
        <p:txBody>
          <a:bodyPr wrap="square">
            <a:spAutoFit/>
          </a:bodyPr>
          <a:lstStyle/>
          <a:p>
            <a:pPr>
              <a:lnSpc>
                <a:spcPct val="150000"/>
              </a:lnSpc>
            </a:pPr>
            <a:r>
              <a:rPr lang="en-US" altLang="zh-CN" sz="2000" dirty="0">
                <a:latin typeface="SimHei" panose="02010609060101010101" pitchFamily="49" charset="-122"/>
                <a:ea typeface="SimHei" panose="02010609060101010101" pitchFamily="49" charset="-122"/>
              </a:rPr>
              <a:t>1</a:t>
            </a:r>
            <a:r>
              <a:rPr lang="zh-CN" altLang="en-US" sz="2000" dirty="0">
                <a:latin typeface="SimHei" panose="02010609060101010101" pitchFamily="49" charset="-122"/>
                <a:ea typeface="SimHei" panose="02010609060101010101" pitchFamily="49" charset="-122"/>
              </a:rPr>
              <a:t>、把自己编写代码提交至服务器。每提交一次会产生一个版本，如果在实际过程中写错了可查看历史版本。</a:t>
            </a:r>
            <a:endParaRPr lang="en-US" altLang="zh-CN" sz="2000" dirty="0">
              <a:latin typeface="SimHei" panose="02010609060101010101" pitchFamily="49" charset="-122"/>
              <a:ea typeface="SimHei" panose="02010609060101010101" pitchFamily="49" charset="-122"/>
            </a:endParaRPr>
          </a:p>
          <a:p>
            <a:pPr>
              <a:lnSpc>
                <a:spcPct val="150000"/>
              </a:lnSpc>
            </a:pPr>
            <a:r>
              <a:rPr lang="en-US" altLang="zh-CN" sz="2000" dirty="0">
                <a:latin typeface="SimHei" panose="02010609060101010101" pitchFamily="49" charset="-122"/>
                <a:ea typeface="SimHei" panose="02010609060101010101" pitchFamily="49" charset="-122"/>
              </a:rPr>
              <a:t>2</a:t>
            </a:r>
            <a:r>
              <a:rPr lang="zh-CN" altLang="en-US" sz="2000" dirty="0">
                <a:latin typeface="SimHei" panose="02010609060101010101" pitchFamily="49" charset="-122"/>
                <a:ea typeface="SimHei" panose="02010609060101010101" pitchFamily="49" charset="-122"/>
              </a:rPr>
              <a:t>、回退历史版本功能。</a:t>
            </a:r>
            <a:endParaRPr lang="en-US" altLang="zh-CN" sz="2000" dirty="0">
              <a:latin typeface="SimHei" panose="02010609060101010101" pitchFamily="49" charset="-122"/>
              <a:ea typeface="SimHei" panose="02010609060101010101" pitchFamily="49" charset="-122"/>
            </a:endParaRPr>
          </a:p>
          <a:p>
            <a:pPr>
              <a:lnSpc>
                <a:spcPct val="150000"/>
              </a:lnSpc>
            </a:pPr>
            <a:r>
              <a:rPr lang="en-US" altLang="zh-CN" sz="2000" dirty="0">
                <a:latin typeface="SimHei" panose="02010609060101010101" pitchFamily="49" charset="-122"/>
                <a:ea typeface="SimHei" panose="02010609060101010101" pitchFamily="49" charset="-122"/>
              </a:rPr>
              <a:t>3</a:t>
            </a:r>
            <a:r>
              <a:rPr lang="zh-CN" altLang="en-US" sz="2000" dirty="0">
                <a:latin typeface="SimHei" panose="02010609060101010101" pitchFamily="49" charset="-122"/>
                <a:ea typeface="SimHei" panose="02010609060101010101" pitchFamily="49" charset="-122"/>
              </a:rPr>
              <a:t>、协同修改。实际开发中不止一个人在开发，如果多人开发不可能进行通过文件整理来合并代码，如同第</a:t>
            </a:r>
            <a:r>
              <a:rPr lang="en-US" altLang="zh-CN" sz="2000" dirty="0">
                <a:latin typeface="SimHei" panose="02010609060101010101" pitchFamily="49" charset="-122"/>
                <a:ea typeface="SimHei" panose="02010609060101010101" pitchFamily="49" charset="-122"/>
              </a:rPr>
              <a:t>1</a:t>
            </a:r>
            <a:r>
              <a:rPr lang="zh-CN" altLang="en-US" sz="2000" dirty="0">
                <a:latin typeface="SimHei" panose="02010609060101010101" pitchFamily="49" charset="-122"/>
                <a:ea typeface="SimHei" panose="02010609060101010101" pitchFamily="49" charset="-122"/>
              </a:rPr>
              <a:t>点的每个人都可以提交交代码，</a:t>
            </a:r>
            <a:r>
              <a:rPr lang="en-US" altLang="zh-CN" sz="2000" dirty="0">
                <a:latin typeface="SimHei" panose="02010609060101010101" pitchFamily="49" charset="-122"/>
                <a:ea typeface="SimHei" panose="02010609060101010101" pitchFamily="49" charset="-122"/>
              </a:rPr>
              <a:t>SVN</a:t>
            </a:r>
            <a:r>
              <a:rPr lang="zh-CN" altLang="en-US" sz="2000" dirty="0">
                <a:latin typeface="SimHei" panose="02010609060101010101" pitchFamily="49" charset="-122"/>
                <a:ea typeface="SimHei" panose="02010609060101010101" pitchFamily="49" charset="-122"/>
              </a:rPr>
              <a:t>服务器会自动合并代码。</a:t>
            </a:r>
            <a:endParaRPr lang="en-US" altLang="zh-CN" sz="2000" dirty="0">
              <a:latin typeface="SimHei" panose="02010609060101010101" pitchFamily="49" charset="-122"/>
              <a:ea typeface="SimHei" panose="02010609060101010101" pitchFamily="49" charset="-122"/>
            </a:endParaRPr>
          </a:p>
          <a:p>
            <a:pPr>
              <a:lnSpc>
                <a:spcPct val="150000"/>
              </a:lnSpc>
            </a:pPr>
            <a:r>
              <a:rPr lang="en-US" altLang="zh-CN" sz="2000" dirty="0">
                <a:latin typeface="SimHei" panose="02010609060101010101" pitchFamily="49" charset="-122"/>
                <a:ea typeface="SimHei" panose="02010609060101010101" pitchFamily="49" charset="-122"/>
              </a:rPr>
              <a:t>4</a:t>
            </a:r>
            <a:r>
              <a:rPr lang="zh-CN" altLang="en-US" sz="2000" dirty="0">
                <a:latin typeface="SimHei" panose="02010609060101010101" pitchFamily="49" charset="-122"/>
                <a:ea typeface="SimHei" panose="02010609060101010101" pitchFamily="49" charset="-122"/>
              </a:rPr>
              <a:t>、多版本项目文件管理。如代码可以分开前端和后端两个分支。</a:t>
            </a:r>
            <a:endParaRPr lang="en-US" altLang="zh-CN" sz="2000" dirty="0">
              <a:latin typeface="SimHei" panose="02010609060101010101" pitchFamily="49" charset="-122"/>
              <a:ea typeface="SimHei" panose="02010609060101010101" pitchFamily="49" charset="-122"/>
            </a:endParaRPr>
          </a:p>
          <a:p>
            <a:pPr>
              <a:lnSpc>
                <a:spcPct val="150000"/>
              </a:lnSpc>
            </a:pPr>
            <a:r>
              <a:rPr lang="en-US" altLang="zh-CN" sz="2000" dirty="0">
                <a:latin typeface="SimHei" panose="02010609060101010101" pitchFamily="49" charset="-122"/>
                <a:ea typeface="SimHei" panose="02010609060101010101" pitchFamily="49" charset="-122"/>
              </a:rPr>
              <a:t>5</a:t>
            </a:r>
            <a:r>
              <a:rPr lang="zh-CN" altLang="en-US" sz="2000" dirty="0">
                <a:latin typeface="SimHei" panose="02010609060101010101" pitchFamily="49" charset="-122"/>
                <a:ea typeface="SimHei" panose="02010609060101010101" pitchFamily="49" charset="-122"/>
              </a:rPr>
              <a:t>、可以追溯编提交时间和提交人的代码，比如多人修改了同一个地方的代码，可以查看是谁修改了什么代码</a:t>
            </a:r>
            <a:endParaRPr lang="en-US" altLang="zh-CN" sz="2000" dirty="0">
              <a:latin typeface="SimHei" panose="02010609060101010101" pitchFamily="49" charset="-122"/>
              <a:ea typeface="SimHei" panose="02010609060101010101" pitchFamily="49" charset="-122"/>
            </a:endParaRPr>
          </a:p>
          <a:p>
            <a:pPr>
              <a:lnSpc>
                <a:spcPct val="150000"/>
              </a:lnSpc>
            </a:pPr>
            <a:r>
              <a:rPr lang="en-US" altLang="zh-CN" sz="2000" dirty="0">
                <a:latin typeface="SimHei" panose="02010609060101010101" pitchFamily="49" charset="-122"/>
                <a:ea typeface="SimHei" panose="02010609060101010101" pitchFamily="49" charset="-122"/>
              </a:rPr>
              <a:t>6</a:t>
            </a:r>
            <a:r>
              <a:rPr lang="zh-CN" altLang="en-US" sz="2000" dirty="0">
                <a:latin typeface="SimHei" panose="02010609060101010101" pitchFamily="49" charset="-122"/>
                <a:ea typeface="SimHei" panose="02010609060101010101" pitchFamily="49" charset="-122"/>
              </a:rPr>
              <a:t>、权限控制，可以把部分代码给不同的开发者，以免一个人把整个项目的代码都获取完，保证代码的安全性。</a:t>
            </a:r>
            <a:endParaRPr lang="en-US" altLang="zh-CN" sz="2000" dirty="0">
              <a:latin typeface="SimHei" panose="02010609060101010101" pitchFamily="49" charset="-122"/>
              <a:ea typeface="SimHei" panose="02010609060101010101" pitchFamily="49" charset="-122"/>
            </a:endParaRPr>
          </a:p>
          <a:p>
            <a:pPr>
              <a:lnSpc>
                <a:spcPct val="150000"/>
              </a:lnSpc>
            </a:pPr>
            <a:r>
              <a:rPr lang="en-US" altLang="zh-CN" sz="2000" dirty="0">
                <a:latin typeface="SimHei" panose="02010609060101010101" pitchFamily="49" charset="-122"/>
                <a:ea typeface="SimHei" panose="02010609060101010101" pitchFamily="49" charset="-122"/>
              </a:rPr>
              <a:t>7</a:t>
            </a:r>
            <a:r>
              <a:rPr lang="zh-CN" altLang="en-US" sz="2000" dirty="0">
                <a:latin typeface="SimHei" panose="02010609060101010101" pitchFamily="49" charset="-122"/>
                <a:ea typeface="SimHei" panose="02010609060101010101" pitchFamily="49" charset="-122"/>
              </a:rPr>
              <a:t>、代码仓库，每来一个新的职员提交链接就可以下载代码。</a:t>
            </a:r>
          </a:p>
        </p:txBody>
      </p: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195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6900"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一 版本管理</a:t>
            </a:r>
            <a:r>
              <a:rPr lang="en-US" altLang="zh-CN"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-SVN</a:t>
            </a:r>
            <a:endPar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7" name="图片 7">
            <a:extLst>
              <a:ext uri="{FF2B5EF4-FFF2-40B4-BE49-F238E27FC236}">
                <a16:creationId xmlns:a16="http://schemas.microsoft.com/office/drawing/2014/main" id="{DEF54CC7-29FF-4477-AAA7-195A19AE5F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C:\Users\Administrator.20200301-030324\Documents\Tencent Files\996254754\Image\C2C\A)BYMPUAN8GS1X7A)6GUWXS.png"/>
          <p:cNvPicPr>
            <a:picLocks noChangeAspect="1" noChangeArrowheads="1"/>
          </p:cNvPicPr>
          <p:nvPr/>
        </p:nvPicPr>
        <p:blipFill>
          <a:blip r:embed="rId4"/>
          <a:srcRect/>
          <a:stretch>
            <a:fillRect/>
          </a:stretch>
        </p:blipFill>
        <p:spPr bwMode="auto">
          <a:xfrm>
            <a:off x="565150" y="1123950"/>
            <a:ext cx="11112500" cy="5327649"/>
          </a:xfrm>
          <a:prstGeom prst="rect">
            <a:avLst/>
          </a:prstGeom>
          <a:noFill/>
        </p:spPr>
      </p:pic>
    </p:spTree>
    <p:extLst>
      <p:ext uri="{BB962C8B-B14F-4D97-AF65-F5344CB8AC3E}">
        <p14:creationId xmlns:p14="http://schemas.microsoft.com/office/powerpoint/2010/main" val="1451950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3063" y="144000"/>
            <a:ext cx="10972800" cy="960438"/>
          </a:xfrm>
          <a:gradFill flip="none" rotWithShape="1">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5400000" scaled="1"/>
            <a:tileRect/>
          </a:gradFill>
        </p:spPr>
        <p:txBody>
          <a:bodyPr rtlCol="0">
            <a:normAutofit/>
          </a:bodyPr>
          <a:lstStyle/>
          <a:p>
            <a:pPr algn="ctr" eaLnBrk="1" fontAlgn="auto" hangingPunct="1">
              <a:lnSpc>
                <a:spcPct val="100000"/>
              </a:lnSpc>
              <a:spcAft>
                <a:spcPts val="0"/>
              </a:spcAft>
              <a:defRPr/>
            </a:pPr>
            <a:r>
              <a:rPr lang="zh-CN" altLang="en-US" sz="4000" b="1" dirty="0">
                <a:solidFill>
                  <a:schemeClr val="bg1"/>
                </a:solidFill>
                <a:latin typeface="黑体" panose="02010609060101010101" pitchFamily="49" charset="-122"/>
                <a:ea typeface="黑体" panose="02010609060101010101" pitchFamily="49" charset="-122"/>
                <a:cs typeface="Times New Roman" panose="02020603050405020304" pitchFamily="18" charset="0"/>
              </a:rPr>
              <a:t>二 研究意义</a:t>
            </a:r>
          </a:p>
        </p:txBody>
      </p:sp>
      <p:cxnSp>
        <p:nvCxnSpPr>
          <p:cNvPr id="6" name="直接连接符 5"/>
          <p:cNvCxnSpPr/>
          <p:nvPr/>
        </p:nvCxnSpPr>
        <p:spPr>
          <a:xfrm flipV="1">
            <a:off x="596900" y="6400800"/>
            <a:ext cx="10972800" cy="39688"/>
          </a:xfrm>
          <a:prstGeom prst="line">
            <a:avLst/>
          </a:prstGeom>
          <a:ln w="28575">
            <a:solidFill>
              <a:schemeClr val="accent1">
                <a:lumMod val="50000"/>
              </a:schemeClr>
            </a:solidFill>
          </a:ln>
          <a:effectLst>
            <a:outerShdw blurRad="50800" dist="38100" dir="16200000"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 name="Rectangle 1">
            <a:extLst>
              <a:ext uri="{FF2B5EF4-FFF2-40B4-BE49-F238E27FC236}">
                <a16:creationId xmlns:a16="http://schemas.microsoft.com/office/drawing/2014/main" id="{49C0439A-6DC2-6440-96CB-D36CEA02DA4E}"/>
              </a:ext>
            </a:extLst>
          </p:cNvPr>
          <p:cNvSpPr>
            <a:spLocks noChangeArrowheads="1"/>
          </p:cNvSpPr>
          <p:nvPr/>
        </p:nvSpPr>
        <p:spPr bwMode="auto">
          <a:xfrm>
            <a:off x="1536192" y="2662348"/>
            <a:ext cx="66954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dirty="0">
                <a:ln>
                  <a:noFill/>
                </a:ln>
                <a:solidFill>
                  <a:schemeClr val="tx1"/>
                </a:solidFill>
                <a:effectLst/>
                <a:latin typeface="Arial" panose="020B0604020202020204" pitchFamily="34" charset="0"/>
              </a:rPr>
            </a:br>
            <a:r>
              <a:rPr kumimoji="0" lang="zh-CN" altLang="zh-CN" sz="1800" b="0" i="0" u="none" strike="noStrike" cap="none" normalizeH="0" baseline="0" dirty="0">
                <a:ln>
                  <a:noFill/>
                </a:ln>
                <a:solidFill>
                  <a:schemeClr val="tx1"/>
                </a:solidFill>
                <a:effectLst/>
                <a:latin typeface="Arial" panose="020B0604020202020204" pitchFamily="34" charset="0"/>
              </a:rPr>
              <a:t> </a:t>
            </a:r>
          </a:p>
        </p:txBody>
      </p:sp>
      <p:sp>
        <p:nvSpPr>
          <p:cNvPr id="3" name="矩形 2">
            <a:extLst>
              <a:ext uri="{FF2B5EF4-FFF2-40B4-BE49-F238E27FC236}">
                <a16:creationId xmlns:a16="http://schemas.microsoft.com/office/drawing/2014/main" id="{18FAD005-E217-5249-AAF4-2674E86D5640}"/>
              </a:ext>
            </a:extLst>
          </p:cNvPr>
          <p:cNvSpPr/>
          <p:nvPr/>
        </p:nvSpPr>
        <p:spPr>
          <a:xfrm>
            <a:off x="3962400" y="1637588"/>
            <a:ext cx="7624617" cy="3785652"/>
          </a:xfrm>
          <a:prstGeom prst="rect">
            <a:avLst/>
          </a:prstGeom>
        </p:spPr>
        <p:txBody>
          <a:bodyPr wrap="square">
            <a:spAutoFit/>
          </a:bodyPr>
          <a:lstStyle/>
          <a:p>
            <a:r>
              <a:rPr lang="zh-CN" altLang="en-US" sz="2400" dirty="0">
                <a:latin typeface="SimHei" panose="02010609060101010101" pitchFamily="49" charset="-122"/>
                <a:ea typeface="SimHei" panose="02010609060101010101" pitchFamily="49" charset="-122"/>
              </a:rPr>
              <a:t>    随着我国社会经济的迅速发展以及城市化进程的加快我国机动车数量不断增长，导致交通问题日益严重，实施有效的交通监控对于解决日益增长的交通问题具有积极意义。伴随着人工智能进入国家战略层面的议程，以及人工智能技术的不断革新突破，智能交通系统在未来会成为必然的发展趋势，要实现交通系统的直观认识和方便手段</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就要将大量的交通信息利用计算机的视觉技术进行处理。</a:t>
            </a:r>
            <a:r>
              <a:rPr lang="zh-CN" altLang="en-US" sz="2400" b="1" dirty="0">
                <a:latin typeface="SimHei" panose="02010609060101010101" pitchFamily="49" charset="-122"/>
                <a:ea typeface="SimHei" panose="02010609060101010101" pitchFamily="49" charset="-122"/>
              </a:rPr>
              <a:t>在这种技术应用，不仅降低了交通的拥堵现象，实现交通的运输期间的畅通性</a:t>
            </a:r>
            <a:r>
              <a:rPr lang="en-US" altLang="zh-CN"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也减少了大量的交通事故</a:t>
            </a:r>
            <a:r>
              <a:rPr lang="en-US" altLang="zh-CN" sz="2400" b="1" dirty="0">
                <a:latin typeface="SimHei" panose="02010609060101010101" pitchFamily="49" charset="-122"/>
                <a:ea typeface="SimHei" panose="02010609060101010101" pitchFamily="49" charset="-122"/>
              </a:rPr>
              <a:t>,</a:t>
            </a:r>
            <a:r>
              <a:rPr lang="zh-CN" altLang="en-US" sz="2400" b="1" dirty="0">
                <a:latin typeface="SimHei" panose="02010609060101010101" pitchFamily="49" charset="-122"/>
                <a:ea typeface="SimHei" panose="02010609060101010101" pitchFamily="49" charset="-122"/>
              </a:rPr>
              <a:t>加强了交通的监管及安全性。</a:t>
            </a:r>
          </a:p>
        </p:txBody>
      </p:sp>
      <p:pic>
        <p:nvPicPr>
          <p:cNvPr id="7" name="图片 7">
            <a:extLst>
              <a:ext uri="{FF2B5EF4-FFF2-40B4-BE49-F238E27FC236}">
                <a16:creationId xmlns:a16="http://schemas.microsoft.com/office/drawing/2014/main" id="{5CD74CCF-6479-475F-A719-935CD1519D7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23600" y="144000"/>
            <a:ext cx="944539" cy="94456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7" name="Picture 1"/>
          <p:cNvPicPr>
            <a:picLocks noChangeAspect="1" noChangeArrowheads="1"/>
          </p:cNvPicPr>
          <p:nvPr/>
        </p:nvPicPr>
        <p:blipFill>
          <a:blip r:embed="rId4" cstate="print"/>
          <a:srcRect/>
          <a:stretch>
            <a:fillRect/>
          </a:stretch>
        </p:blipFill>
        <p:spPr bwMode="auto">
          <a:xfrm>
            <a:off x="530851" y="2222500"/>
            <a:ext cx="3425199" cy="1930400"/>
          </a:xfrm>
          <a:prstGeom prst="rect">
            <a:avLst/>
          </a:prstGeom>
          <a:noFill/>
          <a:ln w="9525">
            <a:noFill/>
            <a:miter lim="800000"/>
            <a:headEnd/>
            <a:tailEnd/>
          </a:ln>
          <a:effectLst/>
        </p:spPr>
      </p:pic>
    </p:spTree>
    <p:extLst>
      <p:ext uri="{BB962C8B-B14F-4D97-AF65-F5344CB8AC3E}">
        <p14:creationId xmlns:p14="http://schemas.microsoft.com/office/powerpoint/2010/main" val="1674704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1368</TotalTime>
  <Words>5218</Words>
  <Application>Microsoft Office PowerPoint</Application>
  <PresentationFormat>宽屏</PresentationFormat>
  <Paragraphs>291</Paragraphs>
  <Slides>60</Slides>
  <Notes>32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60</vt:i4>
      </vt:variant>
    </vt:vector>
  </HeadingPairs>
  <TitlesOfParts>
    <vt:vector size="69" baseType="lpstr">
      <vt:lpstr>Helvetica Neue</vt:lpstr>
      <vt:lpstr>等线</vt:lpstr>
      <vt:lpstr>SimHei</vt:lpstr>
      <vt:lpstr>SimHei</vt:lpstr>
      <vt:lpstr>Arial</vt:lpstr>
      <vt:lpstr>Calibri</vt:lpstr>
      <vt:lpstr>Calibri Light</vt:lpstr>
      <vt:lpstr>Times New Roman</vt:lpstr>
      <vt:lpstr>Office 主题</vt:lpstr>
      <vt:lpstr>应用软件开发实践答辩 基于计算机视觉的交通场景智能应用设计 </vt:lpstr>
      <vt:lpstr> 目录</vt:lpstr>
      <vt:lpstr>一 小组分工</vt:lpstr>
      <vt:lpstr>一 敏捷开发及scrum</vt:lpstr>
      <vt:lpstr>一 敏捷开发及scrum</vt:lpstr>
      <vt:lpstr>一 版本管理-SVN</vt:lpstr>
      <vt:lpstr>一 版本管理-SVN</vt:lpstr>
      <vt:lpstr>一 版本管理-SVN</vt:lpstr>
      <vt:lpstr>二 研究意义</vt:lpstr>
      <vt:lpstr>二 需求分析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 交通流量可视化</vt:lpstr>
      <vt:lpstr>六 数据格式</vt:lpstr>
      <vt:lpstr>六 数据处理</vt:lpstr>
      <vt:lpstr>六 数据库管理模块</vt:lpstr>
      <vt:lpstr>六 流量可视化模块</vt:lpstr>
      <vt:lpstr>六 流量可视化模块</vt:lpstr>
      <vt:lpstr>七 流量特征值选取</vt:lpstr>
      <vt:lpstr>七 预测模型介绍</vt:lpstr>
      <vt:lpstr>七 传统RNN</vt:lpstr>
      <vt:lpstr>七 传统RNN</vt:lpstr>
      <vt:lpstr>七 LSTM</vt:lpstr>
      <vt:lpstr>七 LSTM</vt:lpstr>
      <vt:lpstr>七 LSTM在流量预测中的应用</vt:lpstr>
      <vt:lpstr>七 LSTM在流量预测中的应用</vt:lpstr>
      <vt:lpstr>七 LSTM流量预测模块</vt:lpstr>
      <vt:lpstr>七 LSTM训练模块</vt:lpstr>
      <vt:lpstr>八 性能测试</vt:lpstr>
      <vt:lpstr>八 性能测试-Profile</vt:lpstr>
      <vt:lpstr>八 traffic_flow_forecast</vt:lpstr>
      <vt:lpstr>八 HyperLPR-gui</vt:lpstr>
      <vt:lpstr>致谢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毕业设计答辩 基于格的口令认证协议研究及系统设计</dc:title>
  <dc:creator>a98230</dc:creator>
  <cp:lastModifiedBy>郭 子杨</cp:lastModifiedBy>
  <cp:revision>108</cp:revision>
  <dcterms:created xsi:type="dcterms:W3CDTF">2020-06-09T04:00:26Z</dcterms:created>
  <dcterms:modified xsi:type="dcterms:W3CDTF">2020-06-16T15:02:30Z</dcterms:modified>
</cp:coreProperties>
</file>